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57" r:id="rId4"/>
    <p:sldId id="259" r:id="rId5"/>
    <p:sldId id="258" r:id="rId6"/>
    <p:sldId id="260" r:id="rId7"/>
    <p:sldId id="261" r:id="rId8"/>
    <p:sldId id="262" r:id="rId9"/>
    <p:sldId id="263" r:id="rId10"/>
    <p:sldId id="264" r:id="rId11"/>
    <p:sldId id="267" r:id="rId12"/>
    <p:sldId id="265" r:id="rId13"/>
    <p:sldId id="266"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66"/>
    <a:srgbClr val="100349"/>
    <a:srgbClr val="C9C0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6" autoAdjust="0"/>
    <p:restoredTop sz="94660"/>
  </p:normalViewPr>
  <p:slideViewPr>
    <p:cSldViewPr snapToGrid="0">
      <p:cViewPr varScale="1">
        <p:scale>
          <a:sx n="71" d="100"/>
          <a:sy n="71" d="100"/>
        </p:scale>
        <p:origin x="72"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media/>
</file>

<file path=ppt/media/image1.png>
</file>

<file path=ppt/media/image10.jpeg>
</file>

<file path=ppt/media/image11.jpeg>
</file>

<file path=ppt/media/image12.jpeg>
</file>

<file path=ppt/media/image2.jpeg>
</file>

<file path=ppt/media/image3.jpeg>
</file>

<file path=ppt/media/image4.jpeg>
</file>

<file path=ppt/media/image5.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5" name="Rectangle 8"/>
            <p:cNvSpPr>
              <a:spLocks noChangeArrowheads="1"/>
            </p:cNvSpPr>
            <p:nvPr/>
          </p:nvSpPr>
          <p:spPr bwMode="auto">
            <a:xfrm>
              <a:off x="414338" y="9525"/>
              <a:ext cx="28575" cy="4481513"/>
            </a:xfrm>
            <a:prstGeom prst="rect">
              <a:avLst/>
            </a:prstGeom>
            <a:grpFill/>
            <a:ln>
              <a:noFill/>
            </a:ln>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0" name="Rectangle 33"/>
            <p:cNvSpPr>
              <a:spLocks noChangeArrowheads="1"/>
            </p:cNvSpPr>
            <p:nvPr/>
          </p:nvSpPr>
          <p:spPr bwMode="auto">
            <a:xfrm>
              <a:off x="642938" y="6610350"/>
              <a:ext cx="23813" cy="242888"/>
            </a:xfrm>
            <a:prstGeom prst="rect">
              <a:avLst/>
            </a:prstGeom>
            <a:grpFill/>
            <a:ln>
              <a:noFill/>
            </a:ln>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52" name="Rectangle 45"/>
            <p:cNvSpPr>
              <a:spLocks noChangeArrowheads="1"/>
            </p:cNvSpPr>
            <p:nvPr/>
          </p:nvSpPr>
          <p:spPr bwMode="auto">
            <a:xfrm>
              <a:off x="1228725" y="4662488"/>
              <a:ext cx="23813" cy="2181225"/>
            </a:xfrm>
            <a:prstGeom prst="rect">
              <a:avLst/>
            </a:prstGeom>
            <a:grpFill/>
            <a:ln>
              <a:noFill/>
            </a:ln>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AAD347D-5ACD-4C99-B74B-A9C85AD731AF}" type="datetimeFigureOut">
              <a:rPr lang="en-US" smtClean="0"/>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D57F1E4F-1CFF-5643-939E-02111984F565}"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509A250-FF31-4206-8172-F9D3106AACB1}"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509A250-FF31-4206-8172-F9D3106AACB1}"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509A250-FF31-4206-8172-F9D3106AACB1}"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509A250-FF31-4206-8172-F9D3106AACB1}"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3" name="Date Placeholder 2"/>
          <p:cNvSpPr>
            <a:spLocks noGrp="1"/>
          </p:cNvSpPr>
          <p:nvPr>
            <p:ph type="dt" sz="half" idx="10"/>
          </p:nvPr>
        </p:nvSpPr>
        <p:spPr/>
        <p:txBody>
          <a:bodyPr/>
          <a:lstStyle/>
          <a:p>
            <a:fld id="{4509A250-FF31-4206-8172-F9D3106AACB1}"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3" name="Date Placeholder 2"/>
          <p:cNvSpPr>
            <a:spLocks noGrp="1"/>
          </p:cNvSpPr>
          <p:nvPr>
            <p:ph type="dt" sz="half" idx="10"/>
          </p:nvPr>
        </p:nvSpPr>
        <p:spPr/>
        <p:txBody>
          <a:bodyPr/>
          <a:lstStyle/>
          <a:p>
            <a:fld id="{4509A250-FF31-4206-8172-F9D3106AACB1}"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9796027F-7875-4030-9381-8BD8C4F21935}"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509A250-FF31-4206-8172-F9D3106AACB1}"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509A250-FF31-4206-8172-F9D3106AACB1}"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8">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p:spPr>
          </p:sp>
          <p:sp>
            <p:nvSpPr>
              <p:cNvPr id="37" name="Rectangle 21"/>
              <p:cNvSpPr>
                <a:spLocks noChangeArrowheads="1"/>
              </p:cNvSpPr>
              <p:nvPr/>
            </p:nvSpPr>
            <p:spPr bwMode="auto">
              <a:xfrm>
                <a:off x="133350" y="4662488"/>
                <a:ext cx="23813" cy="2181225"/>
              </a:xfrm>
              <a:prstGeom prst="rect">
                <a:avLst/>
              </a:prstGeom>
              <a:grpFill/>
              <a:ln>
                <a:noFill/>
              </a:ln>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 name="Rectangle 41"/>
              <p:cNvSpPr>
                <a:spLocks noChangeArrowheads="1"/>
              </p:cNvSpPr>
              <p:nvPr/>
            </p:nvSpPr>
            <p:spPr bwMode="auto">
              <a:xfrm>
                <a:off x="11939587" y="6596063"/>
                <a:ext cx="23813" cy="252413"/>
              </a:xfrm>
              <a:prstGeom prst="rect">
                <a:avLst/>
              </a:prstGeom>
              <a:grpFill/>
              <a:ln>
                <a:noFill/>
              </a:ln>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AAD347D-5ACD-4C99-B74B-A9C85AD731AF}" type="datetimeFigureOut">
              <a:rPr lang="en-US" smtClean="0"/>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57F1E4F-1CFF-5643-939E-02111984F565}" type="slidenum">
              <a:rPr lang="en-US" smtClean="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jpeg"/><Relationship Id="rId1" Type="http://schemas.openxmlformats.org/officeDocument/2006/relationships/image" Target="../media/image5.jpeg"/></Relationships>
</file>

<file path=ppt/slides/_rels/slide3.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slideLayout" Target="../slideLayouts/slideLayout7.xml"/><Relationship Id="rId3" Type="http://schemas.openxmlformats.org/officeDocument/2006/relationships/image" Target="../media/image4.jpeg"/><Relationship Id="rId2" Type="http://schemas.openxmlformats.org/officeDocument/2006/relationships/image" Target="../media/image6.emf"/><Relationship Id="rId1"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5" Type="http://schemas.openxmlformats.org/officeDocument/2006/relationships/vmlDrawing" Target="../drawings/vmlDrawing2.vml"/><Relationship Id="rId4" Type="http://schemas.openxmlformats.org/officeDocument/2006/relationships/slideLayout" Target="../slideLayouts/slideLayout7.xml"/><Relationship Id="rId3" Type="http://schemas.openxmlformats.org/officeDocument/2006/relationships/image" Target="../media/image4.jpeg"/><Relationship Id="rId2" Type="http://schemas.openxmlformats.org/officeDocument/2006/relationships/image" Target="../media/image7.emf"/><Relationship Id="rId1" Type="http://schemas.openxmlformats.org/officeDocument/2006/relationships/oleObject" Target="../embeddings/oleObject2.bin"/></Relationships>
</file>

<file path=ppt/slides/_rels/slide5.xml.rels><?xml version="1.0" encoding="UTF-8" standalone="yes"?>
<Relationships xmlns="http://schemas.openxmlformats.org/package/2006/relationships"><Relationship Id="rId5" Type="http://schemas.openxmlformats.org/officeDocument/2006/relationships/vmlDrawing" Target="../drawings/vmlDrawing3.vml"/><Relationship Id="rId4" Type="http://schemas.openxmlformats.org/officeDocument/2006/relationships/slideLayout" Target="../slideLayouts/slideLayout7.xml"/><Relationship Id="rId3" Type="http://schemas.openxmlformats.org/officeDocument/2006/relationships/image" Target="../media/image4.jpeg"/><Relationship Id="rId2" Type="http://schemas.openxmlformats.org/officeDocument/2006/relationships/image" Target="../media/image8.emf"/><Relationship Id="rId1" Type="http://schemas.openxmlformats.org/officeDocument/2006/relationships/oleObject" Target="../embeddings/oleObject3.bin"/></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jpeg"/><Relationship Id="rId1" Type="http://schemas.openxmlformats.org/officeDocument/2006/relationships/image" Target="../media/image9.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jpeg"/><Relationship Id="rId2" Type="http://schemas.openxmlformats.org/officeDocument/2006/relationships/image" Target="../media/image11.jpeg"/><Relationship Id="rId1" Type="http://schemas.openxmlformats.org/officeDocument/2006/relationships/image" Target="../media/image10.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jpeg"/><Relationship Id="rId2" Type="http://schemas.openxmlformats.org/officeDocument/2006/relationships/image" Target="../media/image11.jpeg"/><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55295" y="310515"/>
            <a:ext cx="11020425" cy="6236970"/>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3415" y="5849471"/>
            <a:ext cx="1087234" cy="80850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255494" y="201705"/>
            <a:ext cx="11739281" cy="6387353"/>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Arial Black" panose="020B0A04020102020204" pitchFamily="34" charset="0"/>
            </a:endParaRPr>
          </a:p>
        </p:txBody>
      </p:sp>
      <p:sp>
        <p:nvSpPr>
          <p:cNvPr id="3" name="TextBox 2"/>
          <p:cNvSpPr txBox="1"/>
          <p:nvPr/>
        </p:nvSpPr>
        <p:spPr>
          <a:xfrm>
            <a:off x="2480981" y="604247"/>
            <a:ext cx="7288306" cy="523220"/>
          </a:xfrm>
          <a:prstGeom prst="rect">
            <a:avLst/>
          </a:prstGeom>
          <a:noFill/>
        </p:spPr>
        <p:txBody>
          <a:bodyPr wrap="square" rtlCol="0">
            <a:spAutoFit/>
          </a:bodyPr>
          <a:lstStyle/>
          <a:p>
            <a:pPr algn="ctr"/>
            <a:r>
              <a:rPr lang="en-US" sz="2800" dirty="0">
                <a:solidFill>
                  <a:schemeClr val="bg2"/>
                </a:solidFill>
                <a:latin typeface="Arial Black" panose="020B0A04020102020204" pitchFamily="34" charset="0"/>
              </a:rPr>
              <a:t>OUR MANAGEMENT BOARD</a:t>
            </a:r>
            <a:endParaRPr lang="en-US" sz="2800" dirty="0">
              <a:solidFill>
                <a:schemeClr val="bg2"/>
              </a:solidFill>
              <a:latin typeface="Arial Black" panose="020B0A040201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1" cy="6857999"/>
          </a:xfrm>
          <a:prstGeom prst="rect">
            <a:avLst/>
          </a:prstGeom>
        </p:spPr>
      </p:pic>
      <p:sp>
        <p:nvSpPr>
          <p:cNvPr id="5" name="Rounded Rectangle 4"/>
          <p:cNvSpPr/>
          <p:nvPr/>
        </p:nvSpPr>
        <p:spPr>
          <a:xfrm>
            <a:off x="4208929" y="780400"/>
            <a:ext cx="4719917" cy="564776"/>
          </a:xfrm>
          <a:prstGeom prst="roundRect">
            <a:avLst>
              <a:gd name="adj" fmla="val 44068"/>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Arial Black" panose="020B0A04020102020204" pitchFamily="34" charset="0"/>
              </a:rPr>
              <a:t>OUR SOLUTION</a:t>
            </a:r>
            <a:endParaRPr lang="en-US" sz="3600" dirty="0">
              <a:latin typeface="Arial Black" panose="020B0A04020102020204" pitchFamily="34" charset="0"/>
            </a:endParaRPr>
          </a:p>
        </p:txBody>
      </p:sp>
      <p:sp>
        <p:nvSpPr>
          <p:cNvPr id="7" name="TextBox 6"/>
          <p:cNvSpPr txBox="1"/>
          <p:nvPr/>
        </p:nvSpPr>
        <p:spPr>
          <a:xfrm>
            <a:off x="578225" y="231791"/>
            <a:ext cx="2837328" cy="830997"/>
          </a:xfrm>
          <a:prstGeom prst="rect">
            <a:avLst/>
          </a:prstGeom>
          <a:noFill/>
        </p:spPr>
        <p:txBody>
          <a:bodyPr wrap="square" rtlCol="0">
            <a:spAutoFit/>
          </a:bodyPr>
          <a:lstStyle/>
          <a:p>
            <a:r>
              <a:rPr lang="en-US" sz="2800" b="1" dirty="0" smtClean="0">
                <a:solidFill>
                  <a:schemeClr val="bg2"/>
                </a:solidFill>
                <a:latin typeface="Arial Black" panose="020B0A04020102020204" pitchFamily="34" charset="0"/>
              </a:rPr>
              <a:t>X</a:t>
            </a:r>
            <a:r>
              <a:rPr lang="en-US" sz="2800" b="1" dirty="0" smtClean="0">
                <a:solidFill>
                  <a:srgbClr val="92D050"/>
                </a:solidFill>
                <a:latin typeface="Arial Black" panose="020B0A04020102020204" pitchFamily="34" charset="0"/>
              </a:rPr>
              <a:t>-</a:t>
            </a:r>
            <a:r>
              <a:rPr lang="en-US" sz="2800" b="1" dirty="0" smtClean="0">
                <a:solidFill>
                  <a:schemeClr val="bg2"/>
                </a:solidFill>
                <a:latin typeface="Arial Black" panose="020B0A04020102020204" pitchFamily="34" charset="0"/>
              </a:rPr>
              <a:t>CALLIB</a:t>
            </a:r>
            <a:r>
              <a:rPr lang="en-US" sz="2800" b="1" dirty="0" smtClean="0">
                <a:solidFill>
                  <a:srgbClr val="FFFF00"/>
                </a:solidFill>
                <a:latin typeface="Arial Black" panose="020B0A04020102020204" pitchFamily="34" charset="0"/>
              </a:rPr>
              <a:t>U</a:t>
            </a:r>
            <a:r>
              <a:rPr lang="en-US" sz="2800" b="1" dirty="0" smtClean="0">
                <a:solidFill>
                  <a:schemeClr val="bg2"/>
                </a:solidFill>
                <a:latin typeface="Arial Black" panose="020B0A04020102020204" pitchFamily="34" charset="0"/>
              </a:rPr>
              <a:t>R </a:t>
            </a:r>
            <a:endParaRPr lang="en-US" sz="2800" b="1" dirty="0" smtClean="0">
              <a:solidFill>
                <a:schemeClr val="bg2"/>
              </a:solidFill>
              <a:latin typeface="Arial Black" panose="020B0A04020102020204" pitchFamily="34" charset="0"/>
            </a:endParaRPr>
          </a:p>
          <a:p>
            <a:r>
              <a:rPr lang="en-US" sz="2000" b="1" dirty="0" smtClean="0">
                <a:solidFill>
                  <a:schemeClr val="bg2"/>
                </a:solidFill>
                <a:latin typeface="Arial Black" panose="020B0A04020102020204" pitchFamily="34" charset="0"/>
              </a:rPr>
              <a:t>  </a:t>
            </a:r>
            <a:r>
              <a:rPr lang="en-US" sz="2000" b="1" dirty="0" smtClean="0">
                <a:solidFill>
                  <a:srgbClr val="FF0000"/>
                </a:solidFill>
                <a:latin typeface="Arial Black" panose="020B0A04020102020204" pitchFamily="34" charset="0"/>
              </a:rPr>
              <a:t>GEO</a:t>
            </a:r>
            <a:r>
              <a:rPr lang="en-US" sz="2000" b="1" dirty="0" smtClean="0">
                <a:solidFill>
                  <a:schemeClr val="bg2"/>
                </a:solidFill>
                <a:latin typeface="Arial Black" panose="020B0A04020102020204" pitchFamily="34" charset="0"/>
              </a:rPr>
              <a:t>LOGISTICS</a:t>
            </a:r>
            <a:endParaRPr lang="en-US" sz="2000" b="1" dirty="0">
              <a:solidFill>
                <a:schemeClr val="bg2"/>
              </a:solidFill>
              <a:latin typeface="Arial Black" panose="020B0A04020102020204" pitchFamily="34" charset="0"/>
            </a:endParaRPr>
          </a:p>
        </p:txBody>
      </p:sp>
      <p:sp>
        <p:nvSpPr>
          <p:cNvPr id="8" name="Rectangle 7"/>
          <p:cNvSpPr/>
          <p:nvPr/>
        </p:nvSpPr>
        <p:spPr>
          <a:xfrm>
            <a:off x="199464" y="1460864"/>
            <a:ext cx="11793071" cy="4467890"/>
          </a:xfrm>
          <a:prstGeom prst="rect">
            <a:avLst/>
          </a:prstGeom>
        </p:spPr>
        <p:txBody>
          <a:bodyPr wrap="square">
            <a:spAutoFit/>
          </a:bodyPr>
          <a:lstStyle/>
          <a:p>
            <a:pPr marL="457200" marR="0">
              <a:lnSpc>
                <a:spcPct val="115000"/>
              </a:lnSpc>
              <a:spcBef>
                <a:spcPts val="0"/>
              </a:spcBef>
              <a:spcAft>
                <a:spcPts val="0"/>
              </a:spcAft>
            </a:pPr>
            <a:r>
              <a:rPr lang="en-US" sz="2000" b="1" dirty="0" smtClean="0">
                <a:latin typeface="Arial Black" panose="020B0A04020102020204" pitchFamily="34" charset="0"/>
                <a:ea typeface="Calibri" panose="020F0502020204030204" pitchFamily="34" charset="0"/>
                <a:cs typeface="Times New Roman" panose="02020603050405020304" pitchFamily="18" charset="0"/>
              </a:rPr>
              <a:t>X-</a:t>
            </a:r>
            <a:r>
              <a:rPr lang="en-US" sz="2000" b="1" dirty="0" err="1" smtClean="0">
                <a:latin typeface="Arial Black" panose="020B0A04020102020204" pitchFamily="34" charset="0"/>
                <a:ea typeface="Calibri" panose="020F0502020204030204" pitchFamily="34" charset="0"/>
                <a:cs typeface="Times New Roman" panose="02020603050405020304" pitchFamily="18" charset="0"/>
              </a:rPr>
              <a:t>Callibur</a:t>
            </a:r>
            <a:r>
              <a:rPr lang="en-US" sz="2000" b="1" dirty="0" smtClean="0">
                <a:latin typeface="Arial Black" panose="020B0A04020102020204" pitchFamily="34" charset="0"/>
                <a:ea typeface="Calibri" panose="020F0502020204030204" pitchFamily="34" charset="0"/>
                <a:cs typeface="Times New Roman" panose="02020603050405020304" pitchFamily="18" charset="0"/>
              </a:rPr>
              <a:t> Geologistics offers full range solutions to intermodal/multimodal problems by rendering our services adequately as stated below:</a:t>
            </a:r>
            <a:endParaRPr lang="en-US" sz="2000" b="1" dirty="0" smtClean="0">
              <a:latin typeface="Arial Black" panose="020B0A0402010202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0"/>
              </a:spcAft>
            </a:pPr>
            <a:endParaRPr lang="en-US" sz="2000" dirty="0" smtClean="0">
              <a:latin typeface="Arial Black" panose="020B0A04020102020204" pitchFamily="34" charset="0"/>
              <a:ea typeface="Calibri" panose="020F0502020204030204" pitchFamily="34" charset="0"/>
              <a:cs typeface="Times New Roman" panose="02020603050405020304" pitchFamily="18" charset="0"/>
            </a:endParaRPr>
          </a:p>
          <a:p>
            <a:pPr marL="457200" marR="0" lvl="0" indent="-457200">
              <a:lnSpc>
                <a:spcPct val="115000"/>
              </a:lnSpc>
              <a:spcBef>
                <a:spcPts val="0"/>
              </a:spcBef>
              <a:spcAft>
                <a:spcPts val="0"/>
              </a:spcAft>
              <a:buFont typeface="+mj-lt"/>
              <a:buAutoNum type="arabicPeriod"/>
            </a:pPr>
            <a:r>
              <a:rPr lang="en-US" sz="2000" b="1" dirty="0" smtClean="0">
                <a:latin typeface="Arial Black" panose="020B0A04020102020204" pitchFamily="34" charset="0"/>
                <a:ea typeface="Calibri" panose="020F0502020204030204" pitchFamily="34" charset="0"/>
                <a:cs typeface="Times New Roman" panose="02020603050405020304" pitchFamily="18" charset="0"/>
              </a:rPr>
              <a:t>Give good daily barging services in the waterways and controlling of all daily activities/ monitoring of goods from port of call to its various destinations.</a:t>
            </a:r>
            <a:endParaRPr lang="en-US" sz="2000" b="1" dirty="0" smtClean="0">
              <a:latin typeface="Arial Black" panose="020B0A04020102020204" pitchFamily="34" charset="0"/>
              <a:ea typeface="Calibri" panose="020F0502020204030204" pitchFamily="34" charset="0"/>
              <a:cs typeface="Times New Roman" panose="02020603050405020304" pitchFamily="18" charset="0"/>
            </a:endParaRPr>
          </a:p>
          <a:p>
            <a:pPr marL="457200" marR="0" lvl="0" indent="-457200">
              <a:lnSpc>
                <a:spcPct val="115000"/>
              </a:lnSpc>
              <a:spcBef>
                <a:spcPts val="0"/>
              </a:spcBef>
              <a:spcAft>
                <a:spcPts val="0"/>
              </a:spcAft>
              <a:buFont typeface="+mj-lt"/>
              <a:buAutoNum type="arabicPeriod"/>
            </a:pPr>
            <a:endParaRPr lang="en-US" sz="2000" dirty="0" smtClean="0">
              <a:latin typeface="Arial Black" panose="020B0A04020102020204" pitchFamily="34" charset="0"/>
              <a:ea typeface="Calibri" panose="020F0502020204030204" pitchFamily="34" charset="0"/>
              <a:cs typeface="Times New Roman" panose="02020603050405020304" pitchFamily="18" charset="0"/>
            </a:endParaRPr>
          </a:p>
          <a:p>
            <a:pPr marL="457200" marR="0" lvl="0" indent="-457200">
              <a:lnSpc>
                <a:spcPct val="115000"/>
              </a:lnSpc>
              <a:spcBef>
                <a:spcPts val="0"/>
              </a:spcBef>
              <a:spcAft>
                <a:spcPts val="0"/>
              </a:spcAft>
              <a:buFont typeface="+mj-lt"/>
              <a:buAutoNum type="arabicPeriod"/>
            </a:pPr>
            <a:r>
              <a:rPr lang="en-US" sz="2000" b="1" dirty="0" smtClean="0">
                <a:latin typeface="Arial Black" panose="020B0A04020102020204" pitchFamily="34" charset="0"/>
                <a:ea typeface="Calibri" panose="020F0502020204030204" pitchFamily="34" charset="0"/>
                <a:cs typeface="Times New Roman" panose="02020603050405020304" pitchFamily="18" charset="0"/>
              </a:rPr>
              <a:t>Adequate supply of marine equipment where it’s needed. </a:t>
            </a:r>
            <a:endParaRPr lang="en-US" sz="2000" b="1" dirty="0" smtClean="0">
              <a:latin typeface="Arial Black" panose="020B0A04020102020204" pitchFamily="34" charset="0"/>
              <a:ea typeface="Calibri" panose="020F0502020204030204" pitchFamily="34" charset="0"/>
              <a:cs typeface="Times New Roman" panose="02020603050405020304" pitchFamily="18" charset="0"/>
            </a:endParaRPr>
          </a:p>
          <a:p>
            <a:pPr marL="457200" marR="0" lvl="0" indent="-457200">
              <a:lnSpc>
                <a:spcPct val="115000"/>
              </a:lnSpc>
              <a:spcBef>
                <a:spcPts val="0"/>
              </a:spcBef>
              <a:spcAft>
                <a:spcPts val="0"/>
              </a:spcAft>
              <a:buFont typeface="+mj-lt"/>
              <a:buAutoNum type="arabicPeriod"/>
            </a:pPr>
            <a:endParaRPr lang="en-US" sz="2000" dirty="0" smtClean="0">
              <a:latin typeface="Arial Black" panose="020B0A04020102020204" pitchFamily="34" charset="0"/>
              <a:ea typeface="Calibri" panose="020F0502020204030204" pitchFamily="34" charset="0"/>
              <a:cs typeface="Times New Roman" panose="02020603050405020304" pitchFamily="18" charset="0"/>
            </a:endParaRPr>
          </a:p>
          <a:p>
            <a:pPr marL="457200" marR="0" lvl="0" indent="-457200">
              <a:lnSpc>
                <a:spcPct val="115000"/>
              </a:lnSpc>
              <a:spcBef>
                <a:spcPts val="0"/>
              </a:spcBef>
              <a:spcAft>
                <a:spcPts val="0"/>
              </a:spcAft>
              <a:buFont typeface="+mj-lt"/>
              <a:buAutoNum type="arabicPeriod"/>
            </a:pPr>
            <a:r>
              <a:rPr lang="en-US" sz="2000" b="1" dirty="0" smtClean="0">
                <a:latin typeface="Arial Black" panose="020B0A04020102020204" pitchFamily="34" charset="0"/>
                <a:ea typeface="Calibri" panose="020F0502020204030204" pitchFamily="34" charset="0"/>
                <a:cs typeface="Times New Roman" panose="02020603050405020304" pitchFamily="18" charset="0"/>
              </a:rPr>
              <a:t>Adequate free flow of environment with good “intermodal policy”.</a:t>
            </a:r>
            <a:endParaRPr lang="en-US" sz="2000" b="1" dirty="0" smtClean="0">
              <a:latin typeface="Arial Black" panose="020B0A04020102020204" pitchFamily="34" charset="0"/>
              <a:ea typeface="Calibri" panose="020F0502020204030204" pitchFamily="34" charset="0"/>
              <a:cs typeface="Times New Roman" panose="02020603050405020304" pitchFamily="18" charset="0"/>
            </a:endParaRPr>
          </a:p>
          <a:p>
            <a:pPr marL="457200" marR="0" lvl="0" indent="-457200">
              <a:lnSpc>
                <a:spcPct val="115000"/>
              </a:lnSpc>
              <a:spcBef>
                <a:spcPts val="0"/>
              </a:spcBef>
              <a:spcAft>
                <a:spcPts val="0"/>
              </a:spcAft>
              <a:buFont typeface="+mj-lt"/>
              <a:buAutoNum type="arabicPeriod"/>
            </a:pPr>
            <a:endParaRPr lang="en-US" sz="2000" dirty="0" smtClean="0">
              <a:latin typeface="Arial Black" panose="020B0A04020102020204" pitchFamily="34" charset="0"/>
              <a:ea typeface="Calibri" panose="020F0502020204030204" pitchFamily="34" charset="0"/>
              <a:cs typeface="Times New Roman" panose="02020603050405020304" pitchFamily="18" charset="0"/>
            </a:endParaRPr>
          </a:p>
          <a:p>
            <a:pPr marL="457200" marR="0" lvl="0" indent="-457200">
              <a:lnSpc>
                <a:spcPct val="115000"/>
              </a:lnSpc>
              <a:spcBef>
                <a:spcPts val="0"/>
              </a:spcBef>
              <a:spcAft>
                <a:spcPts val="1000"/>
              </a:spcAft>
              <a:buFont typeface="+mj-lt"/>
              <a:buAutoNum type="arabicPeriod"/>
            </a:pPr>
            <a:r>
              <a:rPr lang="en-US" sz="2000" b="1" dirty="0" smtClean="0">
                <a:latin typeface="Arial Black" panose="020B0A04020102020204" pitchFamily="34" charset="0"/>
                <a:ea typeface="Calibri" panose="020F0502020204030204" pitchFamily="34" charset="0"/>
                <a:cs typeface="Times New Roman" panose="02020603050405020304" pitchFamily="18" charset="0"/>
              </a:rPr>
              <a:t>Gives best profitable inland freight price with high tech monitoring device.</a:t>
            </a:r>
            <a:endParaRPr lang="en-US" sz="2000" b="1" dirty="0" smtClean="0">
              <a:latin typeface="Arial Black" panose="020B0A04020102020204" pitchFamily="34" charset="0"/>
              <a:ea typeface="Calibri" panose="020F0502020204030204" pitchFamily="34" charset="0"/>
              <a:cs typeface="Times New Roman" panose="02020603050405020304" pitchFamily="18" charset="0"/>
            </a:endParaRPr>
          </a:p>
          <a:p>
            <a:pPr marL="457200" marR="0" lvl="0" indent="-457200">
              <a:lnSpc>
                <a:spcPct val="115000"/>
              </a:lnSpc>
              <a:spcBef>
                <a:spcPts val="0"/>
              </a:spcBef>
              <a:spcAft>
                <a:spcPts val="1000"/>
              </a:spcAft>
              <a:buFont typeface="+mj-lt"/>
              <a:buAutoNum type="arabicPeriod"/>
            </a:pPr>
            <a:r>
              <a:rPr lang="en-US" sz="2000" b="1" dirty="0" smtClean="0">
                <a:latin typeface="Arial Black" panose="020B0A04020102020204" pitchFamily="34" charset="0"/>
                <a:ea typeface="Calibri" panose="020F0502020204030204" pitchFamily="34" charset="0"/>
                <a:cs typeface="Times New Roman" panose="02020603050405020304" pitchFamily="18" charset="0"/>
              </a:rPr>
              <a:t>Making sure all equipment/ goods are well checked before delivery.</a:t>
            </a:r>
            <a:endParaRPr lang="en-US" sz="2000" dirty="0">
              <a:effectLst/>
              <a:latin typeface="Arial Black" panose="020B0A0402010202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79743" y="1451682"/>
            <a:ext cx="11577918" cy="4115999"/>
          </a:xfrm>
          <a:prstGeom prst="rect">
            <a:avLst/>
          </a:prstGeom>
        </p:spPr>
        <p:txBody>
          <a:bodyPr wrap="square">
            <a:spAutoFit/>
          </a:bodyPr>
          <a:lstStyle/>
          <a:p>
            <a:pPr marL="228600" marR="0" algn="ctr">
              <a:lnSpc>
                <a:spcPct val="150000"/>
              </a:lnSpc>
              <a:spcBef>
                <a:spcPts val="0"/>
              </a:spcBef>
              <a:spcAft>
                <a:spcPts val="1000"/>
              </a:spcAft>
            </a:pPr>
            <a:r>
              <a:rPr lang="en-US" b="1" dirty="0" smtClean="0">
                <a:latin typeface="Arial Black" panose="020B0A04020102020204" pitchFamily="34" charset="0"/>
                <a:ea typeface="Calibri" panose="020F0502020204030204" pitchFamily="34" charset="0"/>
                <a:cs typeface="Times New Roman" panose="02020603050405020304" pitchFamily="18" charset="0"/>
              </a:rPr>
              <a:t>OUR MANAGEMENT TEAM HAVE GOOD WELL TRAINED EXPERIENCE IN SUPPLY CHAIN LOGISTICS MANAGEMENT. THEY ARE CAPABLE EVERY FREIGHT OPERATIONS SERVICES SUCH AS WATERWAYS/INLAND FREIGHT LOGISTICS, MARINE EQUIPMENT SUPPLIES, MARINE CONSULTATION , WAREHOUSING , CUSTOM CLEARING/DOCUMENTATION , AIR FREIGHT, TECHNOLOGY, PO MANAGEMENT, INDUSTRIAL PROJECTS AND SUPPLY CHAIN SOLUTIONS.</a:t>
            </a:r>
            <a:endParaRPr lang="en-US" dirty="0">
              <a:latin typeface="Arial Black" panose="020B0A04020102020204" pitchFamily="34" charset="0"/>
              <a:ea typeface="Calibri" panose="020F0502020204030204" pitchFamily="34" charset="0"/>
              <a:cs typeface="Times New Roman" panose="02020603050405020304" pitchFamily="18" charset="0"/>
            </a:endParaRPr>
          </a:p>
          <a:p>
            <a:pPr marL="228600" marR="0">
              <a:lnSpc>
                <a:spcPct val="115000"/>
              </a:lnSpc>
              <a:spcBef>
                <a:spcPts val="0"/>
              </a:spcBef>
              <a:spcAft>
                <a:spcPts val="1000"/>
              </a:spcAft>
            </a:pPr>
            <a:r>
              <a:rPr lang="en-US" b="1" dirty="0">
                <a:solidFill>
                  <a:srgbClr val="FFFF00"/>
                </a:solidFill>
                <a:latin typeface="Arial Black" panose="020B0A04020102020204" pitchFamily="34" charset="0"/>
                <a:ea typeface="Calibri" panose="020F0502020204030204" pitchFamily="34" charset="0"/>
                <a:cs typeface="Times New Roman" panose="02020603050405020304" pitchFamily="18" charset="0"/>
              </a:rPr>
              <a:t> </a:t>
            </a:r>
            <a:endParaRPr lang="en-US" dirty="0">
              <a:solidFill>
                <a:srgbClr val="FFFF00"/>
              </a:solidFill>
              <a:latin typeface="Arial Black" panose="020B0A0402010202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0"/>
              </a:spcAft>
            </a:pPr>
            <a:r>
              <a:rPr lang="en-US" b="1" dirty="0">
                <a:solidFill>
                  <a:srgbClr val="FFFF00"/>
                </a:solidFill>
                <a:latin typeface="Arial Black" panose="020B0A04020102020204" pitchFamily="34" charset="0"/>
                <a:ea typeface="Calibri" panose="020F0502020204030204" pitchFamily="34" charset="0"/>
                <a:cs typeface="Times New Roman" panose="02020603050405020304" pitchFamily="18" charset="0"/>
              </a:rPr>
              <a:t> </a:t>
            </a:r>
            <a:endParaRPr lang="en-US" sz="1100" dirty="0">
              <a:solidFill>
                <a:srgbClr val="FFFF00"/>
              </a:solidFill>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0"/>
              </a:spcAft>
            </a:pPr>
            <a:r>
              <a:rPr lang="en-US" b="1" dirty="0">
                <a:latin typeface="Arial Black" panose="020B0A04020102020204" pitchFamily="34" charset="0"/>
                <a:ea typeface="Calibri" panose="020F0502020204030204" pitchFamily="34" charset="0"/>
                <a:cs typeface="Times New Roman" panose="02020603050405020304" pitchFamily="18" charset="0"/>
              </a:rPr>
              <a:t> </a:t>
            </a:r>
            <a:endParaRPr lang="en-US" sz="1100"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1000"/>
              </a:spcAft>
            </a:pPr>
            <a:r>
              <a:rPr lang="en-US" b="1" dirty="0">
                <a:latin typeface="Arial Black" panose="020B0A0402010202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p:cNvSpPr/>
          <p:nvPr/>
        </p:nvSpPr>
        <p:spPr>
          <a:xfrm>
            <a:off x="3338467" y="738215"/>
            <a:ext cx="6521081" cy="491930"/>
          </a:xfrm>
          <a:prstGeom prst="rect">
            <a:avLst/>
          </a:prstGeom>
        </p:spPr>
        <p:txBody>
          <a:bodyPr wrap="none">
            <a:spAutoFit/>
          </a:bodyPr>
          <a:lstStyle/>
          <a:p>
            <a:pPr marL="228600" marR="0">
              <a:lnSpc>
                <a:spcPct val="115000"/>
              </a:lnSpc>
              <a:spcBef>
                <a:spcPts val="0"/>
              </a:spcBef>
              <a:spcAft>
                <a:spcPts val="1000"/>
              </a:spcAft>
            </a:pPr>
            <a:r>
              <a:rPr lang="en-US" sz="2400" b="1" dirty="0">
                <a:solidFill>
                  <a:schemeClr val="bg2"/>
                </a:solidFill>
                <a:latin typeface="Arial Black" panose="020B0A04020102020204" pitchFamily="34" charset="0"/>
                <a:ea typeface="Calibri" panose="020F0502020204030204" pitchFamily="34" charset="0"/>
                <a:cs typeface="Times New Roman" panose="02020603050405020304" pitchFamily="18" charset="0"/>
              </a:rPr>
              <a:t>OUR SUPPLY CHAIN MANAGEMENT </a:t>
            </a:r>
            <a:endParaRPr lang="en-US" sz="2400" dirty="0">
              <a:solidFill>
                <a:schemeClr val="bg2"/>
              </a:solidFill>
              <a:latin typeface="Arial Black" panose="020B0A04020102020204" pitchFamily="34" charset="0"/>
              <a:ea typeface="Calibri" panose="020F0502020204030204" pitchFamily="34" charset="0"/>
              <a:cs typeface="Times New Roman" panose="02020603050405020304" pitchFamily="18" charset="0"/>
            </a:endParaRPr>
          </a:p>
        </p:txBody>
      </p:sp>
      <p:sp>
        <p:nvSpPr>
          <p:cNvPr id="7" name="TextBox 6"/>
          <p:cNvSpPr txBox="1"/>
          <p:nvPr/>
        </p:nvSpPr>
        <p:spPr>
          <a:xfrm>
            <a:off x="379743" y="322717"/>
            <a:ext cx="2837328" cy="830997"/>
          </a:xfrm>
          <a:prstGeom prst="rect">
            <a:avLst/>
          </a:prstGeom>
          <a:noFill/>
        </p:spPr>
        <p:txBody>
          <a:bodyPr wrap="square" rtlCol="0">
            <a:spAutoFit/>
          </a:bodyPr>
          <a:lstStyle/>
          <a:p>
            <a:r>
              <a:rPr lang="en-US" sz="2800" b="1" dirty="0" smtClean="0">
                <a:solidFill>
                  <a:schemeClr val="bg2"/>
                </a:solidFill>
                <a:latin typeface="Arial Black" panose="020B0A04020102020204" pitchFamily="34" charset="0"/>
              </a:rPr>
              <a:t>X</a:t>
            </a:r>
            <a:r>
              <a:rPr lang="en-US" sz="2800" b="1" dirty="0" smtClean="0">
                <a:solidFill>
                  <a:srgbClr val="92D050"/>
                </a:solidFill>
                <a:latin typeface="Arial Black" panose="020B0A04020102020204" pitchFamily="34" charset="0"/>
              </a:rPr>
              <a:t>-</a:t>
            </a:r>
            <a:r>
              <a:rPr lang="en-US" sz="2800" b="1" dirty="0" smtClean="0">
                <a:solidFill>
                  <a:schemeClr val="bg2"/>
                </a:solidFill>
                <a:latin typeface="Arial Black" panose="020B0A04020102020204" pitchFamily="34" charset="0"/>
              </a:rPr>
              <a:t>CALLIB</a:t>
            </a:r>
            <a:r>
              <a:rPr lang="en-US" sz="2800" b="1" dirty="0" smtClean="0">
                <a:solidFill>
                  <a:srgbClr val="FFFF00"/>
                </a:solidFill>
                <a:latin typeface="Arial Black" panose="020B0A04020102020204" pitchFamily="34" charset="0"/>
              </a:rPr>
              <a:t>U</a:t>
            </a:r>
            <a:r>
              <a:rPr lang="en-US" sz="2800" b="1" dirty="0" smtClean="0">
                <a:solidFill>
                  <a:schemeClr val="bg2"/>
                </a:solidFill>
                <a:latin typeface="Arial Black" panose="020B0A04020102020204" pitchFamily="34" charset="0"/>
              </a:rPr>
              <a:t>R </a:t>
            </a:r>
            <a:endParaRPr lang="en-US" sz="2800" b="1" dirty="0" smtClean="0">
              <a:solidFill>
                <a:schemeClr val="bg2"/>
              </a:solidFill>
              <a:latin typeface="Arial Black" panose="020B0A04020102020204" pitchFamily="34" charset="0"/>
            </a:endParaRPr>
          </a:p>
          <a:p>
            <a:r>
              <a:rPr lang="en-US" sz="2000" b="1" dirty="0" smtClean="0">
                <a:solidFill>
                  <a:schemeClr val="bg2"/>
                </a:solidFill>
                <a:latin typeface="Arial Black" panose="020B0A04020102020204" pitchFamily="34" charset="0"/>
              </a:rPr>
              <a:t>  </a:t>
            </a:r>
            <a:r>
              <a:rPr lang="en-US" sz="2000" b="1" dirty="0" smtClean="0">
                <a:solidFill>
                  <a:srgbClr val="FF0000"/>
                </a:solidFill>
                <a:latin typeface="Arial Black" panose="020B0A04020102020204" pitchFamily="34" charset="0"/>
              </a:rPr>
              <a:t>GEO</a:t>
            </a:r>
            <a:r>
              <a:rPr lang="en-US" sz="2000" b="1" dirty="0" smtClean="0">
                <a:solidFill>
                  <a:schemeClr val="bg2"/>
                </a:solidFill>
                <a:latin typeface="Arial Black" panose="020B0A04020102020204" pitchFamily="34" charset="0"/>
              </a:rPr>
              <a:t>LOGISTICS</a:t>
            </a:r>
            <a:endParaRPr lang="en-US" sz="2000" b="1" dirty="0">
              <a:solidFill>
                <a:schemeClr val="bg2"/>
              </a:solidFill>
              <a:latin typeface="Arial Black" panose="020B0A04020102020204" pitchFamily="34" charset="0"/>
            </a:endParaRPr>
          </a:p>
        </p:txBody>
      </p:sp>
      <p:pic>
        <p:nvPicPr>
          <p:cNvPr id="8" name="Picture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773495" y="5774176"/>
            <a:ext cx="1072522" cy="79756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255494" y="201705"/>
            <a:ext cx="11739281" cy="6387353"/>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Arial Black" panose="020B0A04020102020204" pitchFamily="34" charset="0"/>
            </a:endParaRPr>
          </a:p>
        </p:txBody>
      </p:sp>
      <p:sp>
        <p:nvSpPr>
          <p:cNvPr id="4" name="TextBox 3"/>
          <p:cNvSpPr txBox="1"/>
          <p:nvPr/>
        </p:nvSpPr>
        <p:spPr>
          <a:xfrm>
            <a:off x="4491317" y="712694"/>
            <a:ext cx="2595282" cy="400110"/>
          </a:xfrm>
          <a:prstGeom prst="rect">
            <a:avLst/>
          </a:prstGeom>
          <a:noFill/>
        </p:spPr>
        <p:txBody>
          <a:bodyPr wrap="square" rtlCol="0">
            <a:spAutoFit/>
          </a:bodyPr>
          <a:lstStyle/>
          <a:p>
            <a:r>
              <a:rPr lang="en-US" sz="2000" dirty="0" smtClean="0">
                <a:solidFill>
                  <a:srgbClr val="002060"/>
                </a:solidFill>
                <a:latin typeface="Arial Black" panose="020B0A04020102020204" pitchFamily="34" charset="0"/>
              </a:rPr>
              <a:t>OUR CONTACT</a:t>
            </a:r>
            <a:endParaRPr lang="en-US" sz="2000" dirty="0">
              <a:solidFill>
                <a:srgbClr val="002060"/>
              </a:solidFill>
              <a:latin typeface="Arial Black" panose="020B0A040201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52585" y="-1559748"/>
            <a:ext cx="12958480" cy="8417859"/>
          </a:xfrm>
          <a:prstGeom prst="rect">
            <a:avLst/>
          </a:prstGeom>
        </p:spPr>
      </p:pic>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07065" y="5368290"/>
            <a:ext cx="566420" cy="40322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p:cNvGraphicFramePr>
            <a:graphicFrameLocks noChangeAspect="1"/>
          </p:cNvGraphicFramePr>
          <p:nvPr/>
        </p:nvGraphicFramePr>
        <p:xfrm>
          <a:off x="-699248" y="-403412"/>
          <a:ext cx="13433612" cy="7758953"/>
        </p:xfrm>
        <a:graphic>
          <a:graphicData uri="http://schemas.openxmlformats.org/presentationml/2006/ole">
            <mc:AlternateContent xmlns:mc="http://schemas.openxmlformats.org/markup-compatibility/2006">
              <mc:Choice xmlns:v="urn:schemas-microsoft-com:vml" Requires="v">
                <p:oleObj spid="_x0000_s1041" name="Acrobat Document" r:id="rId1" imgW="6474460" imgH="5004435" progId="AcroExch.Document.11">
                  <p:embed/>
                </p:oleObj>
              </mc:Choice>
              <mc:Fallback>
                <p:oleObj name="Acrobat Document" r:id="rId1" imgW="6474460" imgH="5004435" progId="AcroExch.Document.11">
                  <p:embed/>
                  <p:pic>
                    <p:nvPicPr>
                      <p:cNvPr id="0" name="Picture 1040"/>
                      <p:cNvPicPr/>
                      <p:nvPr/>
                    </p:nvPicPr>
                    <p:blipFill>
                      <a:blip r:embed="rId2"/>
                      <a:stretch>
                        <a:fillRect/>
                      </a:stretch>
                    </p:blipFill>
                    <p:spPr>
                      <a:xfrm>
                        <a:off x="-699248" y="-403412"/>
                        <a:ext cx="13433612" cy="7758953"/>
                      </a:xfrm>
                      <a:prstGeom prst="rect">
                        <a:avLst/>
                      </a:prstGeom>
                    </p:spPr>
                  </p:pic>
                </p:oleObj>
              </mc:Fallback>
            </mc:AlternateContent>
          </a:graphicData>
        </a:graphic>
      </p:graphicFrame>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13141" y="5870719"/>
            <a:ext cx="1048030" cy="7793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nvGraphicFramePr>
        <p:xfrm>
          <a:off x="-605116" y="-228600"/>
          <a:ext cx="13433612" cy="7422777"/>
        </p:xfrm>
        <a:graphic>
          <a:graphicData uri="http://schemas.openxmlformats.org/presentationml/2006/ole">
            <mc:AlternateContent xmlns:mc="http://schemas.openxmlformats.org/markup-compatibility/2006">
              <mc:Choice xmlns:v="urn:schemas-microsoft-com:vml" Requires="v">
                <p:oleObj spid="_x0000_s2065" name="Acrobat Document" r:id="rId1" imgW="6474460" imgH="5004435" progId="AcroExch.Document.11">
                  <p:embed/>
                </p:oleObj>
              </mc:Choice>
              <mc:Fallback>
                <p:oleObj name="Acrobat Document" r:id="rId1" imgW="6474460" imgH="5004435" progId="AcroExch.Document.11">
                  <p:embed/>
                  <p:pic>
                    <p:nvPicPr>
                      <p:cNvPr id="0" name="Picture 2064"/>
                      <p:cNvPicPr/>
                      <p:nvPr/>
                    </p:nvPicPr>
                    <p:blipFill>
                      <a:blip r:embed="rId2"/>
                      <a:stretch>
                        <a:fillRect/>
                      </a:stretch>
                    </p:blipFill>
                    <p:spPr>
                      <a:xfrm>
                        <a:off x="-605116" y="-228600"/>
                        <a:ext cx="13433612" cy="7422777"/>
                      </a:xfrm>
                      <a:prstGeom prst="rect">
                        <a:avLst/>
                      </a:prstGeom>
                    </p:spPr>
                  </p:pic>
                </p:oleObj>
              </mc:Fallback>
            </mc:AlternateContent>
          </a:graphicData>
        </a:graphic>
      </p:graphicFrame>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0070" y="5760381"/>
            <a:ext cx="1142159" cy="849347"/>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471" y="5760380"/>
            <a:ext cx="1142159" cy="84934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p:nvGraphicFramePr>
        <p:xfrm>
          <a:off x="-1707776" y="-470647"/>
          <a:ext cx="15208622" cy="7503459"/>
        </p:xfrm>
        <a:graphic>
          <a:graphicData uri="http://schemas.openxmlformats.org/presentationml/2006/ole">
            <mc:AlternateContent xmlns:mc="http://schemas.openxmlformats.org/markup-compatibility/2006">
              <mc:Choice xmlns:v="urn:schemas-microsoft-com:vml" Requires="v">
                <p:oleObj spid="_x0000_s3090" name="Acrobat Document" r:id="rId1" imgW="6474460" imgH="5004435" progId="AcroExch.Document.11">
                  <p:embed/>
                </p:oleObj>
              </mc:Choice>
              <mc:Fallback>
                <p:oleObj name="Acrobat Document" r:id="rId1" imgW="6474460" imgH="5004435" progId="AcroExch.Document.11">
                  <p:embed/>
                  <p:pic>
                    <p:nvPicPr>
                      <p:cNvPr id="0" name="Picture 3089"/>
                      <p:cNvPicPr/>
                      <p:nvPr/>
                    </p:nvPicPr>
                    <p:blipFill>
                      <a:blip r:embed="rId2"/>
                      <a:stretch>
                        <a:fillRect/>
                      </a:stretch>
                    </p:blipFill>
                    <p:spPr>
                      <a:xfrm>
                        <a:off x="-1707776" y="-470647"/>
                        <a:ext cx="15208622" cy="7503459"/>
                      </a:xfrm>
                      <a:prstGeom prst="rect">
                        <a:avLst/>
                      </a:prstGeom>
                    </p:spPr>
                  </p:pic>
                </p:oleObj>
              </mc:Fallback>
            </mc:AlternateContent>
          </a:graphicData>
        </a:graphic>
      </p:graphicFrame>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65223" y="5593976"/>
            <a:ext cx="1142159" cy="84934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5155"/>
            <a:ext cx="12192000" cy="6858000"/>
          </a:xfrm>
          <a:prstGeom prst="rect">
            <a:avLst/>
          </a:prstGeom>
        </p:spPr>
      </p:pic>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4882" y="5733487"/>
            <a:ext cx="1142159" cy="849347"/>
          </a:xfrm>
          <a:prstGeom prst="rect">
            <a:avLst/>
          </a:prstGeom>
        </p:spPr>
      </p:pic>
      <p:sp>
        <p:nvSpPr>
          <p:cNvPr id="3" name="TextBox 2"/>
          <p:cNvSpPr txBox="1"/>
          <p:nvPr/>
        </p:nvSpPr>
        <p:spPr>
          <a:xfrm>
            <a:off x="3656759" y="396315"/>
            <a:ext cx="5325876" cy="646331"/>
          </a:xfrm>
          <a:prstGeom prst="rect">
            <a:avLst/>
          </a:prstGeom>
          <a:noFill/>
        </p:spPr>
        <p:txBody>
          <a:bodyPr wrap="square" rtlCol="0">
            <a:spAutoFit/>
          </a:bodyPr>
          <a:lstStyle/>
          <a:p>
            <a:r>
              <a:rPr lang="en-US" sz="3600" b="1" dirty="0" smtClean="0">
                <a:solidFill>
                  <a:schemeClr val="bg2">
                    <a:lumMod val="75000"/>
                  </a:schemeClr>
                </a:solidFill>
                <a:latin typeface="Arial Black" panose="020B0A04020102020204" pitchFamily="34" charset="0"/>
              </a:rPr>
              <a:t>OUR </a:t>
            </a:r>
            <a:r>
              <a:rPr lang="en-US" sz="3600" b="1" dirty="0" smtClean="0">
                <a:solidFill>
                  <a:srgbClr val="002060"/>
                </a:solidFill>
                <a:latin typeface="Arial Black" panose="020B0A04020102020204" pitchFamily="34" charset="0"/>
              </a:rPr>
              <a:t>ACHIEVEMENT</a:t>
            </a:r>
            <a:endParaRPr lang="en-US" sz="3600" b="1" dirty="0">
              <a:solidFill>
                <a:srgbClr val="002060"/>
              </a:solidFill>
              <a:latin typeface="Arial Black" panose="020B0A04020102020204" pitchFamily="34" charset="0"/>
            </a:endParaRPr>
          </a:p>
        </p:txBody>
      </p:sp>
      <p:sp>
        <p:nvSpPr>
          <p:cNvPr id="6" name="TextBox 5"/>
          <p:cNvSpPr txBox="1"/>
          <p:nvPr/>
        </p:nvSpPr>
        <p:spPr>
          <a:xfrm>
            <a:off x="1490383" y="1294288"/>
            <a:ext cx="9211234" cy="2031325"/>
          </a:xfrm>
          <a:prstGeom prst="rect">
            <a:avLst/>
          </a:prstGeom>
          <a:noFill/>
        </p:spPr>
        <p:txBody>
          <a:bodyPr wrap="square" rtlCol="0">
            <a:spAutoFit/>
            <a:scene3d>
              <a:camera prst="orthographicFront"/>
              <a:lightRig rig="threePt" dir="t"/>
            </a:scene3d>
          </a:bodyPr>
          <a:lstStyle/>
          <a:p>
            <a:r>
              <a:rPr lang="en-US" b="1" dirty="0">
                <a:ln/>
                <a:solidFill>
                  <a:schemeClr val="tx1"/>
                </a:solidFill>
                <a:effectLst>
                  <a:outerShdw blurRad="38100" dist="19050" dir="2700000" algn="tl" rotWithShape="0">
                    <a:schemeClr val="dk1">
                      <a:alpha val="40000"/>
                    </a:schemeClr>
                  </a:outerShdw>
                </a:effectLst>
                <a:latin typeface="Arial Black" panose="020B0A04020102020204" pitchFamily="34" charset="0"/>
              </a:rPr>
              <a:t>Transportation of over 3,000 TUE's for various different shipping line and PARTNERS via barge operation2) Has more that 3 tugboats and barges for creek operation.3) Savaging if wreck shipping with the NAVY FORCE AND  NIMASA AGENCY.4) LICENSE SHIPPING COMPANY BY NIMASA5) BARGE OPERATORS LICENSE BY NPA6) MOVEMENT OF VARIOUS HEAVY DUTY CARGO FOR IN AND OUT OF LAGOS AND NIGERIA</a:t>
            </a:r>
            <a:endParaRPr lang="en-US" b="1" dirty="0">
              <a:ln/>
              <a:solidFill>
                <a:schemeClr val="tx1"/>
              </a:solidFill>
              <a:effectLst>
                <a:outerShdw blurRad="38100" dist="19050" dir="2700000" algn="tl" rotWithShape="0">
                  <a:schemeClr val="dk1">
                    <a:alpha val="40000"/>
                  </a:schemeClr>
                </a:outerShdw>
              </a:effectLst>
              <a:latin typeface="Arial Black" panose="020B0A040201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468"/>
            <a:ext cx="12192000" cy="6858000"/>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54114" y="-468"/>
            <a:ext cx="2037886" cy="1007680"/>
          </a:xfrm>
          <a:prstGeom prst="rect">
            <a:avLst/>
          </a:prstGeom>
        </p:spPr>
      </p:pic>
      <p:sp>
        <p:nvSpPr>
          <p:cNvPr id="2" name="TextBox 1"/>
          <p:cNvSpPr txBox="1"/>
          <p:nvPr/>
        </p:nvSpPr>
        <p:spPr>
          <a:xfrm>
            <a:off x="3186952" y="270502"/>
            <a:ext cx="5453672" cy="646331"/>
          </a:xfrm>
          <a:prstGeom prst="rect">
            <a:avLst/>
          </a:prstGeom>
          <a:noFill/>
        </p:spPr>
        <p:txBody>
          <a:bodyPr wrap="none" rtlCol="0">
            <a:spAutoFit/>
          </a:bodyPr>
          <a:lstStyle/>
          <a:p>
            <a:r>
              <a:rPr lang="en-US" sz="3600" dirty="0" smtClean="0">
                <a:latin typeface="Arial Black" panose="020B0A04020102020204" pitchFamily="34" charset="0"/>
              </a:rPr>
              <a:t>OUR ORGANIZATION</a:t>
            </a:r>
            <a:endParaRPr lang="en-US" sz="3600" dirty="0">
              <a:latin typeface="Arial Black" panose="020B0A04020102020204" pitchFamily="34" charset="0"/>
            </a:endParaRPr>
          </a:p>
        </p:txBody>
      </p:sp>
      <p:graphicFrame>
        <p:nvGraphicFramePr>
          <p:cNvPr id="3" name="Table 2"/>
          <p:cNvGraphicFramePr>
            <a:graphicFrameLocks noGrp="1"/>
          </p:cNvGraphicFramePr>
          <p:nvPr/>
        </p:nvGraphicFramePr>
        <p:xfrm>
          <a:off x="460560" y="1033257"/>
          <a:ext cx="11270879" cy="5367992"/>
        </p:xfrm>
        <a:graphic>
          <a:graphicData uri="http://schemas.openxmlformats.org/drawingml/2006/table">
            <a:tbl>
              <a:tblPr firstRow="1" bandRow="1">
                <a:tableStyleId>{7DF18680-E054-41AD-8BC1-D1AEF772440D}</a:tableStyleId>
              </a:tblPr>
              <a:tblGrid>
                <a:gridCol w="2817720"/>
                <a:gridCol w="2709885"/>
                <a:gridCol w="2925554"/>
                <a:gridCol w="2817720"/>
              </a:tblGrid>
              <a:tr h="717199">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2000" dirty="0" smtClean="0">
                          <a:latin typeface="Arial Black" panose="020B0A04020102020204" pitchFamily="34" charset="0"/>
                        </a:rPr>
                        <a:t>  SHIPPING LINES</a:t>
                      </a:r>
                      <a:endParaRPr lang="en-US" sz="2000" dirty="0" smtClean="0">
                        <a:latin typeface="Arial Black" panose="020B0A04020102020204" pitchFamily="34" charset="0"/>
                      </a:endParaRPr>
                    </a:p>
                    <a:p>
                      <a:endParaRPr lang="en-US" sz="2000" dirty="0"/>
                    </a:p>
                  </a:txBody>
                  <a:tcPr>
                    <a:solidFill>
                      <a:srgbClr val="00B0F0"/>
                    </a:solidFill>
                  </a:tcPr>
                </a:tc>
                <a:tc>
                  <a:txBody>
                    <a:bodyPr/>
                    <a:lstStyle/>
                    <a:p>
                      <a:endParaRPr lang="en-US" dirty="0"/>
                    </a:p>
                  </a:txBody>
                  <a:tcPr>
                    <a:solidFill>
                      <a:srgbClr val="00B0F0"/>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2400" dirty="0" smtClean="0">
                          <a:latin typeface="Arial Black" panose="020B0A04020102020204" pitchFamily="34" charset="0"/>
                        </a:rPr>
                        <a:t>PORT OF CALL</a:t>
                      </a:r>
                      <a:endParaRPr lang="en-US" sz="2400" dirty="0" smtClean="0">
                        <a:latin typeface="Arial Black" panose="020B0A04020102020204" pitchFamily="34" charset="0"/>
                      </a:endParaRPr>
                    </a:p>
                    <a:p>
                      <a:endParaRPr lang="en-US" dirty="0"/>
                    </a:p>
                  </a:txBody>
                  <a:tcPr>
                    <a:solidFill>
                      <a:srgbClr val="00B0F0"/>
                    </a:solidFill>
                  </a:tcPr>
                </a:tc>
                <a:tc>
                  <a:txBody>
                    <a:bodyPr/>
                    <a:lstStyle/>
                    <a:p>
                      <a:endParaRPr lang="en-US" dirty="0"/>
                    </a:p>
                  </a:txBody>
                  <a:tcPr>
                    <a:solidFill>
                      <a:srgbClr val="00B0F0"/>
                    </a:solidFill>
                  </a:tcPr>
                </a:tc>
              </a:tr>
              <a:tr h="908600">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r>
              <a:tr h="1165448">
                <a:tc>
                  <a:txBody>
                    <a:bodyPr/>
                    <a:lstStyle/>
                    <a:p>
                      <a:r>
                        <a:rPr lang="en-US" sz="2000" b="1" kern="1200" dirty="0" smtClean="0">
                          <a:solidFill>
                            <a:schemeClr val="tx1"/>
                          </a:solidFill>
                          <a:effectLst/>
                          <a:latin typeface="Arial Black" panose="020B0A04020102020204" pitchFamily="34" charset="0"/>
                          <a:ea typeface="+mn-ea"/>
                          <a:cs typeface="+mn-cs"/>
                        </a:rPr>
                        <a:t>BARGES</a:t>
                      </a:r>
                      <a:endParaRPr lang="en-US" sz="2000" dirty="0">
                        <a:solidFill>
                          <a:schemeClr val="tx1"/>
                        </a:solidFill>
                        <a:latin typeface="Arial Black" panose="020B0A04020102020204" pitchFamily="34" charset="0"/>
                      </a:endParaRPr>
                    </a:p>
                  </a:txBody>
                  <a:tcPr>
                    <a:solidFill>
                      <a:srgbClr val="00B0F0"/>
                    </a:solidFill>
                  </a:tcPr>
                </a:tc>
                <a:tc>
                  <a:txBody>
                    <a:bodyPr/>
                    <a:lstStyle/>
                    <a:p>
                      <a:r>
                        <a:rPr lang="en-US" sz="2000" b="1" kern="1200" dirty="0" smtClean="0">
                          <a:solidFill>
                            <a:schemeClr val="tx1"/>
                          </a:solidFill>
                          <a:effectLst/>
                          <a:latin typeface="Arial Black" panose="020B0A04020102020204" pitchFamily="34" charset="0"/>
                          <a:ea typeface="+mn-ea"/>
                          <a:cs typeface="+mn-cs"/>
                        </a:rPr>
                        <a:t>TERMINAL IN OPERATION</a:t>
                      </a:r>
                      <a:endParaRPr lang="en-US" sz="2000" dirty="0">
                        <a:solidFill>
                          <a:schemeClr val="tx1"/>
                        </a:solidFill>
                        <a:latin typeface="Arial Black" panose="020B0A04020102020204" pitchFamily="34" charset="0"/>
                      </a:endParaRPr>
                    </a:p>
                  </a:txBody>
                  <a:tcPr>
                    <a:solidFill>
                      <a:srgbClr val="00B0F0"/>
                    </a:solidFill>
                  </a:tcPr>
                </a:tc>
                <a:tc>
                  <a:txBody>
                    <a:bodyPr/>
                    <a:lstStyle/>
                    <a:p>
                      <a:r>
                        <a:rPr lang="en-US" sz="2000" b="1" kern="1200" dirty="0" smtClean="0">
                          <a:solidFill>
                            <a:schemeClr val="tx1"/>
                          </a:solidFill>
                          <a:effectLst/>
                          <a:latin typeface="Arial Black" panose="020B0A04020102020204" pitchFamily="34" charset="0"/>
                          <a:ea typeface="+mn-ea"/>
                          <a:cs typeface="+mn-cs"/>
                        </a:rPr>
                        <a:t>FLEETS</a:t>
                      </a:r>
                      <a:r>
                        <a:rPr lang="en-US" sz="2000" b="1" kern="1200" baseline="0" dirty="0" smtClean="0">
                          <a:solidFill>
                            <a:schemeClr val="tx1"/>
                          </a:solidFill>
                          <a:effectLst/>
                          <a:latin typeface="Arial Black" panose="020B0A04020102020204" pitchFamily="34" charset="0"/>
                          <a:ea typeface="+mn-ea"/>
                          <a:cs typeface="+mn-cs"/>
                        </a:rPr>
                        <a:t> CAPACITY</a:t>
                      </a:r>
                      <a:endParaRPr lang="en-US" sz="2000" dirty="0">
                        <a:solidFill>
                          <a:schemeClr val="tx1"/>
                        </a:solidFill>
                        <a:latin typeface="Arial Black" panose="020B0A04020102020204" pitchFamily="34" charset="0"/>
                      </a:endParaRPr>
                    </a:p>
                  </a:txBody>
                  <a:tcPr>
                    <a:solidFill>
                      <a:srgbClr val="00B0F0"/>
                    </a:solidFill>
                  </a:tcPr>
                </a:tc>
                <a:tc>
                  <a:txBody>
                    <a:bodyPr/>
                    <a:lstStyle/>
                    <a:p>
                      <a:r>
                        <a:rPr lang="en-US" sz="1800" dirty="0" smtClean="0">
                          <a:solidFill>
                            <a:schemeClr val="tx1"/>
                          </a:solidFill>
                          <a:latin typeface="Arial Black" panose="020B0A04020102020204" pitchFamily="34" charset="0"/>
                        </a:rPr>
                        <a:t>CONTAINER</a:t>
                      </a:r>
                      <a:r>
                        <a:rPr lang="en-US" sz="1800" baseline="0" dirty="0" smtClean="0">
                          <a:solidFill>
                            <a:schemeClr val="tx1"/>
                          </a:solidFill>
                          <a:latin typeface="Arial Black" panose="020B0A04020102020204" pitchFamily="34" charset="0"/>
                        </a:rPr>
                        <a:t> THROUGHPUT </a:t>
                      </a:r>
                      <a:endParaRPr lang="en-US" sz="1800" baseline="0" dirty="0" smtClean="0">
                        <a:solidFill>
                          <a:schemeClr val="tx1"/>
                        </a:solidFill>
                        <a:latin typeface="Arial Black" panose="020B0A04020102020204" pitchFamily="34" charset="0"/>
                      </a:endParaRPr>
                    </a:p>
                    <a:p>
                      <a:r>
                        <a:rPr lang="en-US" sz="1800" baseline="0" dirty="0" smtClean="0">
                          <a:solidFill>
                            <a:schemeClr val="tx1"/>
                          </a:solidFill>
                          <a:latin typeface="Arial Black" panose="020B0A04020102020204" pitchFamily="34" charset="0"/>
                        </a:rPr>
                        <a:t>LOADED IN PAST 3YRS</a:t>
                      </a:r>
                      <a:endParaRPr lang="en-US" sz="1800" baseline="0" dirty="0" smtClean="0">
                        <a:solidFill>
                          <a:schemeClr val="tx1"/>
                        </a:solidFill>
                        <a:latin typeface="Arial Black" panose="020B0A04020102020204" pitchFamily="34" charset="0"/>
                      </a:endParaRPr>
                    </a:p>
                  </a:txBody>
                  <a:tcPr>
                    <a:solidFill>
                      <a:srgbClr val="00B0F0"/>
                    </a:solidFill>
                  </a:tcPr>
                </a:tc>
              </a:tr>
              <a:tr h="675216">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r h="1165448">
                <a:tc>
                  <a:txBody>
                    <a:bodyPr/>
                    <a:lstStyle/>
                    <a:p>
                      <a:r>
                        <a:rPr lang="en-US" sz="2000" dirty="0" smtClean="0">
                          <a:solidFill>
                            <a:schemeClr val="tx1"/>
                          </a:solidFill>
                          <a:latin typeface="Arial Black" panose="020B0A04020102020204" pitchFamily="34" charset="0"/>
                        </a:rPr>
                        <a:t>EMPLOYEES</a:t>
                      </a:r>
                      <a:endParaRPr lang="en-US" sz="2000" dirty="0">
                        <a:solidFill>
                          <a:schemeClr val="tx1"/>
                        </a:solidFill>
                        <a:latin typeface="Arial Black" panose="020B0A04020102020204" pitchFamily="34" charset="0"/>
                      </a:endParaRPr>
                    </a:p>
                  </a:txBody>
                  <a:tcPr>
                    <a:solidFill>
                      <a:srgbClr val="00B0F0"/>
                    </a:solidFill>
                  </a:tcPr>
                </a:tc>
                <a:tc>
                  <a:txBody>
                    <a:bodyPr/>
                    <a:lstStyle/>
                    <a:p>
                      <a:r>
                        <a:rPr lang="en-US" dirty="0" smtClean="0">
                          <a:solidFill>
                            <a:schemeClr val="tx1"/>
                          </a:solidFill>
                          <a:latin typeface="Arial Black" panose="020B0A04020102020204" pitchFamily="34" charset="0"/>
                        </a:rPr>
                        <a:t>REVENUES MADE</a:t>
                      </a:r>
                      <a:r>
                        <a:rPr lang="en-US" baseline="0" dirty="0" smtClean="0">
                          <a:solidFill>
                            <a:schemeClr val="tx1"/>
                          </a:solidFill>
                          <a:latin typeface="Arial Black" panose="020B0A04020102020204" pitchFamily="34" charset="0"/>
                        </a:rPr>
                        <a:t> IN THE PAST 3YRS.</a:t>
                      </a:r>
                      <a:endParaRPr lang="en-US" dirty="0">
                        <a:solidFill>
                          <a:schemeClr val="tx1"/>
                        </a:solidFill>
                        <a:latin typeface="Arial Black" panose="020B0A04020102020204" pitchFamily="34" charset="0"/>
                      </a:endParaRPr>
                    </a:p>
                  </a:txBody>
                  <a:tcPr>
                    <a:solidFill>
                      <a:srgbClr val="00B0F0"/>
                    </a:solidFill>
                  </a:tcPr>
                </a:tc>
                <a:tc>
                  <a:txBody>
                    <a:bodyPr/>
                    <a:lstStyle/>
                    <a:p>
                      <a:r>
                        <a:rPr lang="en-US" dirty="0" smtClean="0">
                          <a:solidFill>
                            <a:schemeClr val="tx1"/>
                          </a:solidFill>
                          <a:latin typeface="Arial Black" panose="020B0A04020102020204" pitchFamily="34" charset="0"/>
                        </a:rPr>
                        <a:t>DELIVERY</a:t>
                      </a:r>
                      <a:r>
                        <a:rPr lang="en-US" baseline="0" dirty="0" smtClean="0">
                          <a:solidFill>
                            <a:schemeClr val="tx1"/>
                          </a:solidFill>
                          <a:latin typeface="Arial Black" panose="020B0A04020102020204" pitchFamily="34" charset="0"/>
                        </a:rPr>
                        <a:t> DESTINATION COVERED IN THE PAST 3 YRS</a:t>
                      </a:r>
                      <a:endParaRPr lang="en-US" dirty="0">
                        <a:solidFill>
                          <a:schemeClr val="tx1"/>
                        </a:solidFill>
                        <a:latin typeface="Arial Black" panose="020B0A04020102020204" pitchFamily="34" charset="0"/>
                      </a:endParaRPr>
                    </a:p>
                  </a:txBody>
                  <a:tcPr>
                    <a:solidFill>
                      <a:srgbClr val="00B0F0"/>
                    </a:solidFill>
                  </a:tcPr>
                </a:tc>
                <a:tc>
                  <a:txBody>
                    <a:bodyPr/>
                    <a:lstStyle/>
                    <a:p>
                      <a:endParaRPr lang="en-US" dirty="0"/>
                    </a:p>
                  </a:txBody>
                  <a:tcPr>
                    <a:solidFill>
                      <a:srgbClr val="00B0F0"/>
                    </a:solidFill>
                  </a:tcPr>
                </a:tc>
              </a:tr>
              <a:tr h="675216">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r>
            </a:tbl>
          </a:graphicData>
        </a:graphic>
      </p:graphicFrame>
      <p:sp>
        <p:nvSpPr>
          <p:cNvPr id="7" name="TextBox 6"/>
          <p:cNvSpPr txBox="1"/>
          <p:nvPr/>
        </p:nvSpPr>
        <p:spPr>
          <a:xfrm>
            <a:off x="3464325" y="1187802"/>
            <a:ext cx="1958421" cy="461665"/>
          </a:xfrm>
          <a:prstGeom prst="rect">
            <a:avLst/>
          </a:prstGeom>
          <a:noFill/>
        </p:spPr>
        <p:txBody>
          <a:bodyPr wrap="none" rtlCol="0">
            <a:spAutoFit/>
          </a:bodyPr>
          <a:lstStyle/>
          <a:p>
            <a:r>
              <a:rPr lang="en-US" sz="2400" b="1" dirty="0" smtClean="0">
                <a:latin typeface="Arial Black" panose="020B0A04020102020204" pitchFamily="34" charset="0"/>
              </a:rPr>
              <a:t>AGENCIES</a:t>
            </a:r>
            <a:endParaRPr lang="en-US" sz="2400" b="1" dirty="0">
              <a:latin typeface="Arial Black" panose="020B0A04020102020204" pitchFamily="34" charset="0"/>
            </a:endParaRPr>
          </a:p>
        </p:txBody>
      </p:sp>
      <p:sp>
        <p:nvSpPr>
          <p:cNvPr id="13" name="TextBox 12"/>
          <p:cNvSpPr txBox="1"/>
          <p:nvPr/>
        </p:nvSpPr>
        <p:spPr>
          <a:xfrm>
            <a:off x="9336317" y="1182492"/>
            <a:ext cx="3092926" cy="707886"/>
          </a:xfrm>
          <a:prstGeom prst="rect">
            <a:avLst/>
          </a:prstGeom>
          <a:noFill/>
        </p:spPr>
        <p:txBody>
          <a:bodyPr wrap="square" rtlCol="0">
            <a:spAutoFit/>
          </a:bodyPr>
          <a:lstStyle/>
          <a:p>
            <a:r>
              <a:rPr lang="en-US" sz="2000" dirty="0" smtClean="0">
                <a:latin typeface="Arial Black" panose="020B0A04020102020204" pitchFamily="34" charset="0"/>
              </a:rPr>
              <a:t>LOGISTICS &amp; INTERMODAL </a:t>
            </a:r>
            <a:endParaRPr lang="en-US" sz="2000" dirty="0">
              <a:latin typeface="Arial Black" panose="020B0A04020102020204" pitchFamily="34" charset="0"/>
            </a:endParaRPr>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93823" y="5981648"/>
            <a:ext cx="980794" cy="72935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8900" y="110291"/>
            <a:ext cx="2608728" cy="830997"/>
          </a:xfrm>
          <a:prstGeom prst="rect">
            <a:avLst/>
          </a:prstGeom>
          <a:noFill/>
        </p:spPr>
        <p:txBody>
          <a:bodyPr wrap="square" rtlCol="0">
            <a:spAutoFit/>
          </a:bodyPr>
          <a:lstStyle/>
          <a:p>
            <a:r>
              <a:rPr lang="en-US" sz="2800" b="1" dirty="0" smtClean="0">
                <a:solidFill>
                  <a:schemeClr val="bg2"/>
                </a:solidFill>
                <a:latin typeface="Arial Black" panose="020B0A04020102020204" pitchFamily="34" charset="0"/>
              </a:rPr>
              <a:t>X</a:t>
            </a:r>
            <a:r>
              <a:rPr lang="en-US" sz="2800" b="1" dirty="0" smtClean="0">
                <a:solidFill>
                  <a:srgbClr val="92D050"/>
                </a:solidFill>
                <a:latin typeface="Arial Black" panose="020B0A04020102020204" pitchFamily="34" charset="0"/>
              </a:rPr>
              <a:t>-</a:t>
            </a:r>
            <a:r>
              <a:rPr lang="en-US" sz="2800" b="1" dirty="0" smtClean="0">
                <a:solidFill>
                  <a:schemeClr val="bg2"/>
                </a:solidFill>
                <a:latin typeface="Arial Black" panose="020B0A04020102020204" pitchFamily="34" charset="0"/>
              </a:rPr>
              <a:t>CALLIB</a:t>
            </a:r>
            <a:r>
              <a:rPr lang="en-US" sz="2800" b="1" dirty="0" smtClean="0">
                <a:solidFill>
                  <a:srgbClr val="FFFF00"/>
                </a:solidFill>
                <a:latin typeface="Arial Black" panose="020B0A04020102020204" pitchFamily="34" charset="0"/>
              </a:rPr>
              <a:t>U</a:t>
            </a:r>
            <a:r>
              <a:rPr lang="en-US" sz="2800" b="1" dirty="0" smtClean="0">
                <a:solidFill>
                  <a:schemeClr val="bg2"/>
                </a:solidFill>
                <a:latin typeface="Arial Black" panose="020B0A04020102020204" pitchFamily="34" charset="0"/>
              </a:rPr>
              <a:t>R </a:t>
            </a:r>
            <a:endParaRPr lang="en-US" sz="2800" b="1" dirty="0" smtClean="0">
              <a:solidFill>
                <a:schemeClr val="bg2"/>
              </a:solidFill>
              <a:latin typeface="Arial Black" panose="020B0A04020102020204" pitchFamily="34" charset="0"/>
            </a:endParaRPr>
          </a:p>
          <a:p>
            <a:r>
              <a:rPr lang="en-US" sz="2000" b="1" dirty="0" smtClean="0">
                <a:solidFill>
                  <a:schemeClr val="bg2"/>
                </a:solidFill>
                <a:latin typeface="Arial Black" panose="020B0A04020102020204" pitchFamily="34" charset="0"/>
              </a:rPr>
              <a:t>  </a:t>
            </a:r>
            <a:r>
              <a:rPr lang="en-US" sz="2000" b="1" dirty="0" smtClean="0">
                <a:solidFill>
                  <a:srgbClr val="FF0000"/>
                </a:solidFill>
                <a:latin typeface="Arial Black" panose="020B0A04020102020204" pitchFamily="34" charset="0"/>
              </a:rPr>
              <a:t>GEO</a:t>
            </a:r>
            <a:r>
              <a:rPr lang="en-US" sz="2000" b="1" dirty="0" smtClean="0">
                <a:solidFill>
                  <a:schemeClr val="bg2"/>
                </a:solidFill>
                <a:latin typeface="Arial Black" panose="020B0A04020102020204" pitchFamily="34" charset="0"/>
              </a:rPr>
              <a:t>LOGISTICS</a:t>
            </a:r>
            <a:endParaRPr lang="en-US" sz="2000" b="1" dirty="0">
              <a:solidFill>
                <a:schemeClr val="bg2"/>
              </a:solidFill>
              <a:latin typeface="Arial Black" panose="020B0A04020102020204" pitchFamily="34" charset="0"/>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894519" y="5785271"/>
            <a:ext cx="1072522" cy="797563"/>
          </a:xfrm>
          <a:prstGeom prst="rect">
            <a:avLst/>
          </a:prstGeom>
        </p:spPr>
      </p:pic>
      <p:sp>
        <p:nvSpPr>
          <p:cNvPr id="6" name="TextBox 5"/>
          <p:cNvSpPr txBox="1"/>
          <p:nvPr/>
        </p:nvSpPr>
        <p:spPr>
          <a:xfrm>
            <a:off x="4127886" y="264179"/>
            <a:ext cx="4733726" cy="523220"/>
          </a:xfrm>
          <a:prstGeom prst="rect">
            <a:avLst/>
          </a:prstGeom>
          <a:noFill/>
        </p:spPr>
        <p:txBody>
          <a:bodyPr wrap="square" rtlCol="0">
            <a:spAutoFit/>
          </a:bodyPr>
          <a:lstStyle/>
          <a:p>
            <a:r>
              <a:rPr lang="en-US" sz="2800" b="1" dirty="0" smtClean="0">
                <a:latin typeface="Arial Black" panose="020B0A04020102020204" pitchFamily="34" charset="0"/>
              </a:rPr>
              <a:t>OUR </a:t>
            </a:r>
            <a:r>
              <a:rPr lang="en-US" sz="2400" b="1" dirty="0" smtClean="0">
                <a:latin typeface="Arial Black" panose="020B0A04020102020204" pitchFamily="34" charset="0"/>
              </a:rPr>
              <a:t>OBJECTIVES IN 2023</a:t>
            </a:r>
            <a:endParaRPr lang="en-US" sz="2400" b="1" dirty="0">
              <a:latin typeface="Arial Black" panose="020B0A04020102020204" pitchFamily="34" charset="0"/>
            </a:endParaRPr>
          </a:p>
        </p:txBody>
      </p:sp>
      <p:sp>
        <p:nvSpPr>
          <p:cNvPr id="12" name="Rectangle 11"/>
          <p:cNvSpPr/>
          <p:nvPr/>
        </p:nvSpPr>
        <p:spPr>
          <a:xfrm>
            <a:off x="336176" y="1181355"/>
            <a:ext cx="11430000" cy="5401479"/>
          </a:xfrm>
          <a:prstGeom prst="rect">
            <a:avLst/>
          </a:prstGeom>
        </p:spPr>
        <p:txBody>
          <a:bodyPr wrap="square">
            <a:spAutoFit/>
          </a:bodyPr>
          <a:lstStyle/>
          <a:p>
            <a:pPr marL="342900" marR="0" lvl="0" indent="-342900">
              <a:lnSpc>
                <a:spcPct val="115000"/>
              </a:lnSpc>
              <a:spcBef>
                <a:spcPts val="0"/>
              </a:spcBef>
              <a:spcAft>
                <a:spcPts val="0"/>
              </a:spcAft>
              <a:buFont typeface="Arial Black" panose="020B0A04020102020204" pitchFamily="34" charset="0"/>
              <a:buChar char="-"/>
            </a:pPr>
            <a:r>
              <a:rPr lang="en-US" sz="2000" b="1" dirty="0">
                <a:latin typeface="Arial Black" panose="020B0A04020102020204" pitchFamily="34" charset="0"/>
                <a:ea typeface="Calibri" panose="020F0502020204030204" pitchFamily="34" charset="0"/>
                <a:cs typeface="Times New Roman" panose="02020603050405020304" pitchFamily="18" charset="0"/>
              </a:rPr>
              <a:t>Using technology to control/monitor container/cargoes out of port of call to warehouse.  </a:t>
            </a:r>
            <a:endParaRPr lang="en-US" sz="2000" b="1" dirty="0" smtClean="0">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endParaRPr lang="en-US" sz="2000" dirty="0">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r>
              <a:rPr lang="en-US" sz="2000" b="1" dirty="0">
                <a:latin typeface="Arial Black" panose="020B0A04020102020204" pitchFamily="34" charset="0"/>
                <a:ea typeface="Calibri" panose="020F0502020204030204" pitchFamily="34" charset="0"/>
                <a:cs typeface="Times New Roman" panose="02020603050405020304" pitchFamily="18" charset="0"/>
              </a:rPr>
              <a:t>Connecting/updating our customers with real time information of the supply chain operations</a:t>
            </a:r>
            <a:r>
              <a:rPr lang="en-US" sz="2000" b="1" dirty="0" smtClean="0">
                <a:latin typeface="Arial Black" panose="020B0A04020102020204" pitchFamily="34" charset="0"/>
                <a:ea typeface="Calibri" panose="020F0502020204030204" pitchFamily="34" charset="0"/>
                <a:cs typeface="Times New Roman" panose="02020603050405020304" pitchFamily="18" charset="0"/>
              </a:rPr>
              <a:t>.</a:t>
            </a:r>
            <a:endParaRPr lang="en-US" sz="2000" b="1" dirty="0" smtClean="0">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endParaRPr lang="en-US" sz="2000" dirty="0">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r>
              <a:rPr lang="en-US" sz="2000" b="1" dirty="0">
                <a:latin typeface="Arial Black" panose="020B0A04020102020204" pitchFamily="34" charset="0"/>
                <a:ea typeface="Calibri" panose="020F0502020204030204" pitchFamily="34" charset="0"/>
                <a:cs typeface="Times New Roman" panose="02020603050405020304" pitchFamily="18" charset="0"/>
              </a:rPr>
              <a:t>Reducing costs of freight to restore profitability and sustain customers relationship in the freight business </a:t>
            </a:r>
            <a:r>
              <a:rPr lang="en-US" sz="2000" b="1" dirty="0" smtClean="0">
                <a:latin typeface="Arial Black" panose="020B0A04020102020204" pitchFamily="34" charset="0"/>
                <a:ea typeface="Calibri" panose="020F0502020204030204" pitchFamily="34" charset="0"/>
                <a:cs typeface="Times New Roman" panose="02020603050405020304" pitchFamily="18" charset="0"/>
              </a:rPr>
              <a:t>.</a:t>
            </a:r>
            <a:endParaRPr lang="en-US" sz="2000" b="1" dirty="0" smtClean="0">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endParaRPr lang="en-US" sz="2000" dirty="0">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r>
              <a:rPr lang="en-US" sz="2000" b="1" dirty="0">
                <a:latin typeface="Arial Black" panose="020B0A04020102020204" pitchFamily="34" charset="0"/>
                <a:ea typeface="Calibri" panose="020F0502020204030204" pitchFamily="34" charset="0"/>
                <a:cs typeface="Times New Roman" panose="02020603050405020304" pitchFamily="18" charset="0"/>
              </a:rPr>
              <a:t>Building alliances with powerful shipping companies and agencies in the </a:t>
            </a:r>
            <a:r>
              <a:rPr lang="en-US" sz="2000" b="1" dirty="0" smtClean="0">
                <a:latin typeface="Arial Black" panose="020B0A04020102020204" pitchFamily="34" charset="0"/>
                <a:ea typeface="Calibri" panose="020F0502020204030204" pitchFamily="34" charset="0"/>
                <a:cs typeface="Times New Roman" panose="02020603050405020304" pitchFamily="18" charset="0"/>
              </a:rPr>
              <a:t>world.</a:t>
            </a:r>
            <a:endParaRPr lang="en-US" sz="2000" b="1" dirty="0" smtClean="0">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endParaRPr lang="en-US" sz="2000" dirty="0">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Arial Black" panose="020B0A04020102020204" pitchFamily="34" charset="0"/>
              <a:buChar char="-"/>
            </a:pPr>
            <a:r>
              <a:rPr lang="en-US" sz="2000" b="1" dirty="0">
                <a:latin typeface="Arial Black" panose="020B0A04020102020204" pitchFamily="34" charset="0"/>
                <a:ea typeface="Calibri" panose="020F0502020204030204" pitchFamily="34" charset="0"/>
                <a:cs typeface="Times New Roman" panose="02020603050405020304" pitchFamily="18" charset="0"/>
              </a:rPr>
              <a:t>Building the international market hub by connecting local producers in Nigeria with foreign producers to developed our country manufacturing industry.</a:t>
            </a:r>
            <a:endParaRPr lang="en-US" sz="2000" dirty="0">
              <a:effectLst/>
              <a:latin typeface="Arial Black" panose="020B0A0402010202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11654"/>
            <a:ext cx="12191999" cy="6869654"/>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48365" y="0"/>
            <a:ext cx="1743635" cy="942021"/>
          </a:xfrm>
          <a:prstGeom prst="rect">
            <a:avLst/>
          </a:prstGeom>
        </p:spPr>
      </p:pic>
      <p:sp>
        <p:nvSpPr>
          <p:cNvPr id="2" name="TextBox 1"/>
          <p:cNvSpPr txBox="1"/>
          <p:nvPr/>
        </p:nvSpPr>
        <p:spPr>
          <a:xfrm>
            <a:off x="4175314" y="1022239"/>
            <a:ext cx="4074457" cy="461665"/>
          </a:xfrm>
          <a:prstGeom prst="rect">
            <a:avLst/>
          </a:prstGeom>
          <a:noFill/>
        </p:spPr>
        <p:txBody>
          <a:bodyPr wrap="square" rtlCol="0">
            <a:spAutoFit/>
          </a:bodyPr>
          <a:lstStyle/>
          <a:p>
            <a:r>
              <a:rPr lang="en-US" sz="2400" dirty="0" smtClean="0">
                <a:solidFill>
                  <a:schemeClr val="bg2">
                    <a:lumMod val="75000"/>
                  </a:schemeClr>
                </a:solidFill>
                <a:latin typeface="Arial Black" panose="020B0A04020102020204" pitchFamily="34" charset="0"/>
              </a:rPr>
              <a:t>OUR CORE VALUES</a:t>
            </a:r>
            <a:endParaRPr lang="en-US" sz="2400" dirty="0">
              <a:solidFill>
                <a:schemeClr val="bg2">
                  <a:lumMod val="75000"/>
                </a:schemeClr>
              </a:solidFill>
              <a:latin typeface="Arial Black" panose="020B0A04020102020204" pitchFamily="34" charset="0"/>
            </a:endParaRPr>
          </a:p>
        </p:txBody>
      </p:sp>
      <p:sp>
        <p:nvSpPr>
          <p:cNvPr id="10" name="TextBox 9"/>
          <p:cNvSpPr txBox="1"/>
          <p:nvPr/>
        </p:nvSpPr>
        <p:spPr>
          <a:xfrm>
            <a:off x="578225" y="231791"/>
            <a:ext cx="2608728" cy="830997"/>
          </a:xfrm>
          <a:prstGeom prst="rect">
            <a:avLst/>
          </a:prstGeom>
          <a:noFill/>
        </p:spPr>
        <p:txBody>
          <a:bodyPr wrap="square" rtlCol="0">
            <a:spAutoFit/>
          </a:bodyPr>
          <a:lstStyle/>
          <a:p>
            <a:r>
              <a:rPr lang="en-US" sz="2800" b="1" dirty="0" smtClean="0">
                <a:solidFill>
                  <a:schemeClr val="bg2"/>
                </a:solidFill>
                <a:latin typeface="Arial Black" panose="020B0A04020102020204" pitchFamily="34" charset="0"/>
              </a:rPr>
              <a:t>X</a:t>
            </a:r>
            <a:r>
              <a:rPr lang="en-US" sz="2800" b="1" dirty="0" smtClean="0">
                <a:solidFill>
                  <a:srgbClr val="92D050"/>
                </a:solidFill>
                <a:latin typeface="Arial Black" panose="020B0A04020102020204" pitchFamily="34" charset="0"/>
              </a:rPr>
              <a:t>-</a:t>
            </a:r>
            <a:r>
              <a:rPr lang="en-US" sz="2800" b="1" dirty="0" smtClean="0">
                <a:solidFill>
                  <a:schemeClr val="bg2"/>
                </a:solidFill>
                <a:latin typeface="Arial Black" panose="020B0A04020102020204" pitchFamily="34" charset="0"/>
              </a:rPr>
              <a:t>CALLIB</a:t>
            </a:r>
            <a:r>
              <a:rPr lang="en-US" sz="2800" b="1" dirty="0" smtClean="0">
                <a:solidFill>
                  <a:srgbClr val="FFFF00"/>
                </a:solidFill>
                <a:latin typeface="Arial Black" panose="020B0A04020102020204" pitchFamily="34" charset="0"/>
              </a:rPr>
              <a:t>U</a:t>
            </a:r>
            <a:r>
              <a:rPr lang="en-US" sz="2800" b="1" dirty="0" smtClean="0">
                <a:solidFill>
                  <a:schemeClr val="bg2"/>
                </a:solidFill>
                <a:latin typeface="Arial Black" panose="020B0A04020102020204" pitchFamily="34" charset="0"/>
              </a:rPr>
              <a:t>R </a:t>
            </a:r>
            <a:endParaRPr lang="en-US" sz="2800" b="1" dirty="0" smtClean="0">
              <a:solidFill>
                <a:schemeClr val="bg2"/>
              </a:solidFill>
              <a:latin typeface="Arial Black" panose="020B0A04020102020204" pitchFamily="34" charset="0"/>
            </a:endParaRPr>
          </a:p>
          <a:p>
            <a:r>
              <a:rPr lang="en-US" sz="2000" b="1" dirty="0" smtClean="0">
                <a:solidFill>
                  <a:schemeClr val="bg2"/>
                </a:solidFill>
                <a:latin typeface="Arial Black" panose="020B0A04020102020204" pitchFamily="34" charset="0"/>
              </a:rPr>
              <a:t>  </a:t>
            </a:r>
            <a:r>
              <a:rPr lang="en-US" sz="2000" b="1" dirty="0" smtClean="0">
                <a:solidFill>
                  <a:srgbClr val="FF0000"/>
                </a:solidFill>
                <a:latin typeface="Arial Black" panose="020B0A04020102020204" pitchFamily="34" charset="0"/>
              </a:rPr>
              <a:t>GEO</a:t>
            </a:r>
            <a:r>
              <a:rPr lang="en-US" sz="2000" b="1" dirty="0" smtClean="0">
                <a:solidFill>
                  <a:schemeClr val="bg2"/>
                </a:solidFill>
                <a:latin typeface="Arial Black" panose="020B0A04020102020204" pitchFamily="34" charset="0"/>
              </a:rPr>
              <a:t>LOGISTICS</a:t>
            </a:r>
            <a:endParaRPr lang="en-US" sz="2000" b="1" dirty="0">
              <a:solidFill>
                <a:schemeClr val="bg2"/>
              </a:solidFill>
              <a:latin typeface="Arial Black" panose="020B0A04020102020204" pitchFamily="34" charset="0"/>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45906" y="6212541"/>
            <a:ext cx="1209393" cy="545103"/>
          </a:xfrm>
          <a:prstGeom prst="rect">
            <a:avLst/>
          </a:prstGeom>
        </p:spPr>
      </p:pic>
      <p:sp>
        <p:nvSpPr>
          <p:cNvPr id="13" name="Rounded Rectangle 12"/>
          <p:cNvSpPr/>
          <p:nvPr/>
        </p:nvSpPr>
        <p:spPr>
          <a:xfrm>
            <a:off x="488900" y="1653986"/>
            <a:ext cx="2052594" cy="564779"/>
          </a:xfrm>
          <a:prstGeom prst="round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3">
                    <a:lumMod val="50000"/>
                  </a:schemeClr>
                </a:solidFill>
                <a:latin typeface="Arial Black" panose="020B0A04020102020204" pitchFamily="34" charset="0"/>
                <a:ea typeface="Calibri" panose="020F0502020204030204" pitchFamily="34" charset="0"/>
                <a:cs typeface="Times New Roman" panose="02020603050405020304" pitchFamily="18" charset="0"/>
              </a:rPr>
              <a:t>HONESTY</a:t>
            </a:r>
            <a:endParaRPr lang="en-US" sz="2000" dirty="0">
              <a:solidFill>
                <a:schemeClr val="accent3">
                  <a:lumMod val="50000"/>
                </a:schemeClr>
              </a:solidFill>
            </a:endParaRPr>
          </a:p>
        </p:txBody>
      </p:sp>
      <p:sp>
        <p:nvSpPr>
          <p:cNvPr id="15" name="Rounded Rectangle 14"/>
          <p:cNvSpPr/>
          <p:nvPr/>
        </p:nvSpPr>
        <p:spPr>
          <a:xfrm>
            <a:off x="5294304" y="1636346"/>
            <a:ext cx="2052594" cy="582419"/>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3">
                    <a:lumMod val="50000"/>
                  </a:schemeClr>
                </a:solidFill>
                <a:latin typeface="Arial Black" panose="020B0A04020102020204" pitchFamily="34" charset="0"/>
                <a:ea typeface="Calibri" panose="020F0502020204030204" pitchFamily="34" charset="0"/>
                <a:cs typeface="Times New Roman" panose="02020603050405020304" pitchFamily="18" charset="0"/>
              </a:rPr>
              <a:t>GOOD TEAMWORK</a:t>
            </a:r>
            <a:endParaRPr lang="en-US" sz="1600" dirty="0">
              <a:solidFill>
                <a:schemeClr val="accent3">
                  <a:lumMod val="50000"/>
                </a:schemeClr>
              </a:solidFill>
            </a:endParaRPr>
          </a:p>
        </p:txBody>
      </p:sp>
      <p:sp>
        <p:nvSpPr>
          <p:cNvPr id="16" name="Rounded Rectangle 15"/>
          <p:cNvSpPr/>
          <p:nvPr/>
        </p:nvSpPr>
        <p:spPr>
          <a:xfrm>
            <a:off x="2770579" y="1668405"/>
            <a:ext cx="2268232" cy="564779"/>
          </a:xfrm>
          <a:prstGeom prst="round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3">
                    <a:lumMod val="50000"/>
                  </a:schemeClr>
                </a:solidFill>
                <a:latin typeface="Arial Black" panose="020B0A04020102020204" pitchFamily="34" charset="0"/>
                <a:ea typeface="Calibri" panose="020F0502020204030204" pitchFamily="34" charset="0"/>
                <a:cs typeface="Times New Roman" panose="02020603050405020304" pitchFamily="18" charset="0"/>
              </a:rPr>
              <a:t>TRANSPARENCY</a:t>
            </a:r>
            <a:endParaRPr lang="en-US" sz="1600" dirty="0">
              <a:solidFill>
                <a:schemeClr val="accent3">
                  <a:lumMod val="50000"/>
                </a:schemeClr>
              </a:solidFill>
            </a:endParaRPr>
          </a:p>
        </p:txBody>
      </p:sp>
      <p:sp>
        <p:nvSpPr>
          <p:cNvPr id="17" name="Rounded Rectangle 16"/>
          <p:cNvSpPr/>
          <p:nvPr/>
        </p:nvSpPr>
        <p:spPr>
          <a:xfrm>
            <a:off x="7549089" y="1661834"/>
            <a:ext cx="2052594" cy="564779"/>
          </a:xfrm>
          <a:prstGeom prst="round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3">
                    <a:lumMod val="50000"/>
                  </a:schemeClr>
                </a:solidFill>
                <a:latin typeface="Arial Black" panose="020B0A04020102020204" pitchFamily="34" charset="0"/>
                <a:ea typeface="Calibri" panose="020F0502020204030204" pitchFamily="34" charset="0"/>
                <a:cs typeface="Times New Roman" panose="02020603050405020304" pitchFamily="18" charset="0"/>
              </a:rPr>
              <a:t>CREATIVITY</a:t>
            </a:r>
            <a:endParaRPr lang="en-US" sz="2000" dirty="0">
              <a:solidFill>
                <a:schemeClr val="accent3">
                  <a:lumMod val="50000"/>
                </a:schemeClr>
              </a:solidFill>
            </a:endParaRPr>
          </a:p>
        </p:txBody>
      </p:sp>
      <p:sp>
        <p:nvSpPr>
          <p:cNvPr id="18" name="Rounded Rectangle 17"/>
          <p:cNvSpPr/>
          <p:nvPr/>
        </p:nvSpPr>
        <p:spPr>
          <a:xfrm>
            <a:off x="9938344" y="1669682"/>
            <a:ext cx="2052594" cy="564779"/>
          </a:xfrm>
          <a:prstGeom prst="round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3">
                    <a:lumMod val="50000"/>
                  </a:schemeClr>
                </a:solidFill>
                <a:latin typeface="Arial Black" panose="020B0A04020102020204" pitchFamily="34" charset="0"/>
                <a:ea typeface="Calibri" panose="020F0502020204030204" pitchFamily="34" charset="0"/>
                <a:cs typeface="Times New Roman" panose="02020603050405020304" pitchFamily="18" charset="0"/>
              </a:rPr>
              <a:t>INTEGRITY</a:t>
            </a:r>
            <a:endParaRPr lang="en-US" sz="2000" dirty="0">
              <a:solidFill>
                <a:schemeClr val="accent3">
                  <a:lumMod val="50000"/>
                </a:schemeClr>
              </a:solidFill>
            </a:endParaRPr>
          </a:p>
        </p:txBody>
      </p:sp>
      <p:sp>
        <p:nvSpPr>
          <p:cNvPr id="19" name="Rectangle 18"/>
          <p:cNvSpPr/>
          <p:nvPr/>
        </p:nvSpPr>
        <p:spPr>
          <a:xfrm>
            <a:off x="-17283" y="2055280"/>
            <a:ext cx="11883362" cy="4976747"/>
          </a:xfrm>
          <a:prstGeom prst="rect">
            <a:avLst/>
          </a:prstGeom>
        </p:spPr>
        <p:txBody>
          <a:bodyPr wrap="square">
            <a:spAutoFit/>
          </a:bodyPr>
          <a:lstStyle/>
          <a:p>
            <a:pPr marL="457200" marR="0">
              <a:lnSpc>
                <a:spcPct val="115000"/>
              </a:lnSpc>
              <a:spcBef>
                <a:spcPts val="0"/>
              </a:spcBef>
              <a:spcAft>
                <a:spcPts val="0"/>
              </a:spcAft>
            </a:pPr>
            <a:r>
              <a:rPr lang="en-US" sz="2400" b="1" dirty="0" smtClean="0">
                <a:solidFill>
                  <a:schemeClr val="bg2">
                    <a:lumMod val="75000"/>
                  </a:schemeClr>
                </a:solidFill>
                <a:latin typeface="Arial Black" panose="020B0A04020102020204" pitchFamily="34" charset="0"/>
                <a:ea typeface="Calibri" panose="020F0502020204030204" pitchFamily="34" charset="0"/>
                <a:cs typeface="Times New Roman" panose="02020603050405020304" pitchFamily="18" charset="0"/>
              </a:rPr>
              <a:t>                                        </a:t>
            </a:r>
            <a:endParaRPr lang="en-US" sz="2400" b="1" dirty="0" smtClean="0">
              <a:solidFill>
                <a:schemeClr val="bg2">
                  <a:lumMod val="75000"/>
                </a:schemeClr>
              </a:solidFill>
              <a:latin typeface="Arial Black" panose="020B0A0402010202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0"/>
              </a:spcAft>
            </a:pPr>
            <a:r>
              <a:rPr lang="en-US" sz="2400" b="1" dirty="0" smtClean="0">
                <a:solidFill>
                  <a:schemeClr val="tx2">
                    <a:lumMod val="75000"/>
                  </a:schemeClr>
                </a:solidFill>
                <a:latin typeface="Arial Black" panose="020B0A04020102020204" pitchFamily="34" charset="0"/>
                <a:ea typeface="Calibri" panose="020F0502020204030204" pitchFamily="34" charset="0"/>
                <a:cs typeface="Times New Roman" panose="02020603050405020304" pitchFamily="18" charset="0"/>
              </a:rPr>
              <a:t>                                         OUR VISION</a:t>
            </a:r>
            <a:endParaRPr lang="en-US" sz="2400" dirty="0" smtClean="0">
              <a:solidFill>
                <a:schemeClr val="tx2">
                  <a:lumMod val="75000"/>
                </a:schemeClr>
              </a:solidFill>
              <a:latin typeface="Arial Black" panose="020B0A0402010202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0"/>
              </a:spcAft>
            </a:pPr>
            <a:r>
              <a:rPr lang="en-US" sz="1600"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rPr>
              <a:t>TO RANK TOP AFRICAN HIGH TECH LOGISTICS EXPERTS WITH TOP NOTCH CUSTOMER’S SERVICES, IN BUIDING AFRICAN MARITIME INDUSTRY TO ITS FULLEST.</a:t>
            </a:r>
            <a:endParaRPr lang="en-US" sz="1600"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0"/>
              </a:spcAft>
            </a:pPr>
            <a:r>
              <a:rPr lang="en-US" sz="2400"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rPr>
              <a:t>                                       </a:t>
            </a:r>
            <a:endParaRPr lang="en-US" sz="2400"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0"/>
              </a:spcAft>
            </a:pPr>
            <a:r>
              <a:rPr lang="en-US" sz="2400" b="1" dirty="0">
                <a:solidFill>
                  <a:schemeClr val="bg2"/>
                </a:solidFill>
                <a:latin typeface="Arial Black" panose="020B0A04020102020204" pitchFamily="34" charset="0"/>
                <a:ea typeface="Calibri" panose="020F0502020204030204" pitchFamily="34" charset="0"/>
                <a:cs typeface="Times New Roman" panose="02020603050405020304" pitchFamily="18" charset="0"/>
              </a:rPr>
              <a:t> </a:t>
            </a:r>
            <a:r>
              <a:rPr lang="en-US" sz="2400" b="1" dirty="0" smtClean="0">
                <a:solidFill>
                  <a:schemeClr val="bg2"/>
                </a:solidFill>
                <a:latin typeface="Arial Black" panose="020B0A04020102020204" pitchFamily="34" charset="0"/>
                <a:ea typeface="Calibri" panose="020F0502020204030204" pitchFamily="34" charset="0"/>
                <a:cs typeface="Times New Roman" panose="02020603050405020304" pitchFamily="18" charset="0"/>
              </a:rPr>
              <a:t>                                       </a:t>
            </a:r>
            <a:r>
              <a:rPr lang="en-US" sz="2400" b="1" dirty="0" smtClean="0">
                <a:solidFill>
                  <a:schemeClr val="tx2">
                    <a:lumMod val="75000"/>
                  </a:schemeClr>
                </a:solidFill>
                <a:latin typeface="Arial Black" panose="020B0A04020102020204" pitchFamily="34" charset="0"/>
                <a:ea typeface="Calibri" panose="020F0502020204030204" pitchFamily="34" charset="0"/>
                <a:cs typeface="Times New Roman" panose="02020603050405020304" pitchFamily="18" charset="0"/>
              </a:rPr>
              <a:t>OUR </a:t>
            </a:r>
            <a:r>
              <a:rPr lang="en-US" sz="2400" b="1" dirty="0">
                <a:solidFill>
                  <a:schemeClr val="tx2">
                    <a:lumMod val="75000"/>
                  </a:schemeClr>
                </a:solidFill>
                <a:latin typeface="Arial Black" panose="020B0A04020102020204" pitchFamily="34" charset="0"/>
                <a:ea typeface="Calibri" panose="020F0502020204030204" pitchFamily="34" charset="0"/>
                <a:cs typeface="Times New Roman" panose="02020603050405020304" pitchFamily="18" charset="0"/>
              </a:rPr>
              <a:t>MISSION</a:t>
            </a:r>
            <a:endParaRPr lang="en-US" sz="2400" dirty="0">
              <a:solidFill>
                <a:schemeClr val="tx2">
                  <a:lumMod val="75000"/>
                </a:schemeClr>
              </a:solidFill>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r>
              <a:rPr lang="en-US" sz="1600"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rPr>
              <a:t>TO PROVIDE EFFECTIVE , EFFICIENT QUALITY HIGH TECH TRANSPORT SYSTEM IN NIGERIA  AND BEYOND AFRICA IN THE SUPPLY CHAIN BUSINESS.</a:t>
            </a:r>
            <a:endParaRPr lang="en-US" sz="1600"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endParaRPr lang="en-US" sz="1600" dirty="0" smtClean="0">
              <a:solidFill>
                <a:srgbClr val="FFFF00"/>
              </a:solidFill>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r>
              <a:rPr lang="en-US" sz="1600"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rPr>
              <a:t>ADEQUATE SERVICES RENDERED IN DELIVERY OF EXPORTATION GOODS, SO AS TO HELP NIGERIA GROW ITS ECONOMY RAPIDLY.</a:t>
            </a:r>
            <a:endParaRPr lang="en-US" sz="1600"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endParaRPr lang="en-US" sz="1600"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Arial Black" panose="020B0A04020102020204" pitchFamily="34" charset="0"/>
              <a:buChar char="-"/>
            </a:pPr>
            <a:r>
              <a:rPr lang="en-US" sz="1600"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rPr>
              <a:t>TO ACHIEVE A SUSTAINCONTRACTS DEAL ABLE AND RELIABLE SUPPLY CHAIN MANAGEMENT WITH GOOD RESILIENT MANAGEMENT SKILLS OF CUSTOMER’S SERVICES</a:t>
            </a:r>
            <a:r>
              <a:rPr lang="en-US"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rPr>
              <a:t>.</a:t>
            </a:r>
            <a:endParaRPr lang="en-US"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1000"/>
              </a:spcAft>
            </a:pPr>
            <a:r>
              <a:rPr lang="en-US" b="1" dirty="0" smtClean="0">
                <a:solidFill>
                  <a:srgbClr val="FFFF66"/>
                </a:solidFill>
                <a:latin typeface="Arial Black" panose="020B0A04020102020204" pitchFamily="34" charset="0"/>
                <a:ea typeface="Calibri" panose="020F0502020204030204" pitchFamily="34" charset="0"/>
                <a:cs typeface="Times New Roman" panose="02020603050405020304" pitchFamily="18" charset="0"/>
              </a:rPr>
              <a:t> </a:t>
            </a:r>
            <a:endParaRPr lang="en-US" dirty="0">
              <a:solidFill>
                <a:srgbClr val="FFFF66"/>
              </a:solidFill>
              <a:effectLst/>
              <a:latin typeface="Arial Black" panose="020B0A04020102020204" pitchFamily="34" charset="0"/>
              <a:ea typeface="Calibri" panose="020F0502020204030204" pitchFamily="34" charset="0"/>
              <a:cs typeface="Times New Roman" panose="02020603050405020304" pitchFamily="18"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0</TotalTime>
  <Words>3034</Words>
  <Application>WPS Presentation</Application>
  <PresentationFormat>Widescreen</PresentationFormat>
  <Paragraphs>104</Paragraphs>
  <Slides>13</Slides>
  <Notes>0</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3</vt:i4>
      </vt:variant>
      <vt:variant>
        <vt:lpstr>幻灯片标题</vt:lpstr>
      </vt:variant>
      <vt:variant>
        <vt:i4>13</vt:i4>
      </vt:variant>
    </vt:vector>
  </HeadingPairs>
  <TitlesOfParts>
    <vt:vector size="27" baseType="lpstr">
      <vt:lpstr>Arial</vt:lpstr>
      <vt:lpstr>SimSun</vt:lpstr>
      <vt:lpstr>Wingdings</vt:lpstr>
      <vt:lpstr>Trebuchet MS</vt:lpstr>
      <vt:lpstr>Arial Black</vt:lpstr>
      <vt:lpstr>Calibri</vt:lpstr>
      <vt:lpstr>Times New Roman</vt:lpstr>
      <vt:lpstr>Microsoft YaHei</vt:lpstr>
      <vt:lpstr>Arial Unicode MS</vt:lpstr>
      <vt:lpstr>Tw Cen MT</vt:lpstr>
      <vt:lpstr>Circuit</vt:lpstr>
      <vt:lpstr>AcroExch.Document.11</vt:lpstr>
      <vt:lpstr>AcroExch.Document.11</vt:lpstr>
      <vt:lpstr>AcroExch.Document.11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TEMAOS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40</cp:revision>
  <dcterms:created xsi:type="dcterms:W3CDTF">2023-02-04T12:24:00Z</dcterms:created>
  <dcterms:modified xsi:type="dcterms:W3CDTF">2023-03-01T15:53:16Z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B3C01D93E7DB4C76ACCAF049AEA06F68</vt:lpwstr>
  </property>
  <property fmtid="{D5CDD505-2E9C-101B-9397-08002B2CF9AE}" pid="3" name="KSOProductBuildVer">
    <vt:lpwstr>1033-11.2.0.11486</vt:lpwstr>
  </property>
</Properties>
</file>

<file path=docProps/thumbnail.jpeg>
</file>